
<file path=[Content_Types].xml><?xml version="1.0" encoding="utf-8"?>
<Types xmlns="http://schemas.openxmlformats.org/package/2006/content-types">
  <Default Extension="gif" ContentType="vide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</p:sldMasterIdLst>
  <p:notesMasterIdLst>
    <p:notesMasterId r:id="rId26"/>
  </p:notesMasterIdLst>
  <p:handoutMasterIdLst>
    <p:handoutMasterId r:id="rId27"/>
  </p:handoutMasterIdLst>
  <p:sldIdLst>
    <p:sldId id="320" r:id="rId3"/>
    <p:sldId id="322" r:id="rId4"/>
    <p:sldId id="321" r:id="rId5"/>
    <p:sldId id="343" r:id="rId6"/>
    <p:sldId id="323" r:id="rId7"/>
    <p:sldId id="329" r:id="rId8"/>
    <p:sldId id="330" r:id="rId9"/>
    <p:sldId id="342" r:id="rId10"/>
    <p:sldId id="344" r:id="rId11"/>
    <p:sldId id="257" r:id="rId12"/>
    <p:sldId id="258" r:id="rId13"/>
    <p:sldId id="346" r:id="rId14"/>
    <p:sldId id="260" r:id="rId15"/>
    <p:sldId id="347" r:id="rId16"/>
    <p:sldId id="262" r:id="rId17"/>
    <p:sldId id="263" r:id="rId18"/>
    <p:sldId id="264" r:id="rId19"/>
    <p:sldId id="265" r:id="rId20"/>
    <p:sldId id="348" r:id="rId21"/>
    <p:sldId id="349" r:id="rId22"/>
    <p:sldId id="350" r:id="rId23"/>
    <p:sldId id="337" r:id="rId24"/>
    <p:sldId id="338" r:id="rId25"/>
  </p:sldIdLst>
  <p:sldSz cx="9144000" cy="6858000" type="screen4x3"/>
  <p:notesSz cx="6794500" cy="99314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03" autoAdjust="0"/>
    <p:restoredTop sz="86400" autoAdjust="0"/>
  </p:normalViewPr>
  <p:slideViewPr>
    <p:cSldViewPr>
      <p:cViewPr varScale="1">
        <p:scale>
          <a:sx n="113" d="100"/>
          <a:sy n="113" d="100"/>
        </p:scale>
        <p:origin x="19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91" d="100"/>
          <a:sy n="91" d="100"/>
        </p:scale>
        <p:origin x="2916" y="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1B32E-633C-4D1D-B09F-2972F465C1CB}" type="datetimeFigureOut">
              <a:rPr lang="nl-NL" smtClean="0"/>
              <a:t>2-4-2019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7890" y="9432766"/>
            <a:ext cx="2945024" cy="4970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FDA66-66A9-4241-876A-3EF5B9E6F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141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6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3107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7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A81519-B842-4AC5-BF05-B73C3ED4E00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594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k1o2BpC79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Bron</a:t>
            </a:r>
            <a:r>
              <a:rPr lang="en-GB" dirty="0"/>
              <a:t> </a:t>
            </a:r>
            <a:r>
              <a:rPr lang="en-GB" dirty="0" err="1"/>
              <a:t>afbeeldingen</a:t>
            </a:r>
            <a:r>
              <a:rPr lang="en-GB" dirty="0"/>
              <a:t>: </a:t>
            </a:r>
            <a:r>
              <a:rPr lang="en-GB" dirty="0" err="1"/>
              <a:t>Giphy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889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0e5f00b5e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0e5f00b5e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47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0e5f00b5e_8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0e5f00b5e_8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46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0e5f00b5e_5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50e5f00b5e_5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Pts val="1100"/>
              <a:buFontTx/>
              <a:buNone/>
              <a:tabLst/>
              <a:defRPr/>
            </a:pPr>
            <a:r>
              <a:rPr lang="en-GB" sz="2000" dirty="0">
                <a:solidFill>
                  <a:schemeClr val="dk2"/>
                </a:solidFill>
              </a:rPr>
              <a:t>“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registration, research teams were sent the data in a comma-separated values (CSV) file, and decided their own analytical approach to best test the research question: what symptom(s) would you advise the treating clinician to target subsequent treatment on, based on a person-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centered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analysis of this particular patient’s EMA data? Each research team </a:t>
            </a:r>
            <a:r>
              <a:rPr lang="en-GB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analyzed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data independently of the other teams. Then, teams submitted to the coordinators a structured summary of their analytical approach including information about data transformations, exclusions, covariates, the statistical technique used, the software used, and the results (</a:t>
            </a:r>
            <a:r>
              <a:rPr lang="en-GB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see link for the full list of analytical approaches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Then, the project team reran the submitted code, extensive e-mail contact to verify details. </a:t>
            </a:r>
            <a:r>
              <a:rPr lang="en-GB" sz="2000" dirty="0">
                <a:solidFill>
                  <a:schemeClr val="dk2"/>
                </a:solidFill>
              </a:rPr>
              <a:t>”</a:t>
            </a:r>
            <a:endParaRPr lang="en-GB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0e5f00b5e_5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50e5f00b5e_5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0e5f00b5e_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50e5f00b5e_5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"In this study, we will use a crowdsourcing data analysis strategy, in which several research teams from around the world are invited to simultaneously investigate the same clinically relevant research question for one single dataset: </a:t>
            </a:r>
            <a:r>
              <a:rPr lang="en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What symptom(s) would you advise the treating clinician to target subsequent treatment on, based on a person-centered analysis of this particular patient's EMA data?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will answer two questions: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much do researchers vary in their analytical approach towards individual time series data?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what degree do outcomes vary based on analytical choices?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addition, we want to evaluate how much researchers value the outcomes of their person-centered analyses for use in clinical practice. Do they believe it is time to apply person-centered EMA analyses in clinical practice?"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0e5f00b5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0e5f00b5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444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912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Bron</a:t>
            </a:r>
            <a:r>
              <a:rPr lang="en-GB" dirty="0"/>
              <a:t> </a:t>
            </a:r>
            <a:r>
              <a:rPr lang="en-GB" dirty="0" err="1"/>
              <a:t>afbeelding</a:t>
            </a:r>
            <a:r>
              <a:rPr lang="en-GB" dirty="0"/>
              <a:t>: </a:t>
            </a:r>
            <a:r>
              <a:rPr lang="en-GB" dirty="0" err="1"/>
              <a:t>Giphy</a:t>
            </a:r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172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387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Bron</a:t>
            </a:r>
            <a:r>
              <a:rPr lang="en-GB" dirty="0"/>
              <a:t> </a:t>
            </a:r>
            <a:r>
              <a:rPr lang="en-GB" dirty="0" err="1"/>
              <a:t>afbeelding</a:t>
            </a:r>
            <a:r>
              <a:rPr lang="en-GB" dirty="0"/>
              <a:t>: </a:t>
            </a:r>
            <a:r>
              <a:rPr lang="en-GB" dirty="0" err="1"/>
              <a:t>Giphy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280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Bron</a:t>
            </a:r>
            <a:r>
              <a:rPr lang="en-GB" dirty="0"/>
              <a:t> </a:t>
            </a:r>
            <a:r>
              <a:rPr lang="en-GB" dirty="0" err="1"/>
              <a:t>afbeelding</a:t>
            </a:r>
            <a:r>
              <a:rPr lang="en-GB" dirty="0"/>
              <a:t>: </a:t>
            </a:r>
            <a:r>
              <a:rPr lang="en-GB" dirty="0" err="1"/>
              <a:t>Giphy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71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54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A35D546A-23E9-4BC7-A51E-699F415BAC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A72F3F-F716-472D-A66A-9F8ADD821B04}" type="slidenum">
              <a:rPr lang="nl-NL" altLang="en-US" sz="1200" b="0" u="none"/>
              <a:pPr eaLnBrk="1" hangingPunct="1"/>
              <a:t>4</a:t>
            </a:fld>
            <a:endParaRPr lang="nl-NL" altLang="en-US" sz="1200" b="0" u="none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58F8AB6-FEA5-40C3-B820-877CFAE778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30F39FB-667B-4654-8156-E8CD6FB18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tx1"/>
                </a:solidFill>
              </a:rPr>
              <a:t>'</a:t>
            </a:r>
            <a:r>
              <a:rPr lang="en-GB" sz="1200" dirty="0" err="1">
                <a:solidFill>
                  <a:schemeClr val="tx1"/>
                </a:solidFill>
              </a:rPr>
              <a:t>associatiemaatschappij</a:t>
            </a:r>
            <a:r>
              <a:rPr lang="en-GB" sz="1200" dirty="0">
                <a:solidFill>
                  <a:schemeClr val="tx1"/>
                </a:solidFill>
              </a:rPr>
              <a:t>' (</a:t>
            </a:r>
            <a:r>
              <a:rPr lang="en-GB" sz="1200" dirty="0" err="1">
                <a:solidFill>
                  <a:schemeClr val="tx1"/>
                </a:solidFill>
              </a:rPr>
              <a:t>o</a:t>
            </a:r>
            <a:r>
              <a:rPr lang="en-GB" dirty="0" err="1"/>
              <a:t>.a.</a:t>
            </a:r>
            <a:r>
              <a:rPr lang="en-GB" dirty="0"/>
              <a:t> Broersma, Jenkins)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210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Bron</a:t>
            </a:r>
            <a:r>
              <a:rPr lang="en-GB" dirty="0"/>
              <a:t> </a:t>
            </a:r>
            <a:r>
              <a:rPr lang="en-GB" dirty="0" err="1"/>
              <a:t>afbeelding</a:t>
            </a:r>
            <a:r>
              <a:rPr lang="en-GB" dirty="0"/>
              <a:t>: </a:t>
            </a:r>
            <a:r>
              <a:rPr lang="en-GB" sz="1600" dirty="0"/>
              <a:t>"Filter Bubbles and Echo Chambers" </a:t>
            </a:r>
            <a:r>
              <a:rPr lang="en-GB" sz="1200" dirty="0">
                <a:hlinkClick r:id="rId3"/>
              </a:rPr>
              <a:t>https://www.youtube.com/watch?v=Zk1o2BpC79g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150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104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81519-B842-4AC5-BF05-B73C3ED4E000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72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0e5f00b5e_3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0e5f00b5e_3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dekplaat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hape_Transparantie"/>
          <p:cNvSpPr>
            <a:spLocks noChangeArrowheads="1"/>
          </p:cNvSpPr>
          <p:nvPr userDrawn="1"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13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6146" name="tb_Break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284288"/>
            <a:ext cx="9140825" cy="24765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2091" tIns="216000" rIns="267843" bIns="45717"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/>
            <a:endParaRPr lang="en-GB" noProof="0" dirty="0"/>
          </a:p>
        </p:txBody>
      </p:sp>
      <p:pic>
        <p:nvPicPr>
          <p:cNvPr id="7" name="LogoSlash_01" descr="SLASHTRA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ogoSlash_02" descr="SLASHTRANS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Ondertitel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-1" y="4038599"/>
            <a:ext cx="9144000" cy="1905000"/>
          </a:xfrm>
        </p:spPr>
        <p:txBody>
          <a:bodyPr lIns="977900" tIns="50800" rIns="266700" bIns="50800">
            <a:normAutofit/>
          </a:bodyPr>
          <a:lstStyle>
            <a:lvl1pPr marL="0" indent="0" algn="l">
              <a:buFont typeface="Verdana" pitchFamily="34" charset="0"/>
              <a:buNone/>
              <a:defRPr sz="1900"/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sp>
        <p:nvSpPr>
          <p:cNvPr id="4" name="RodeBalk"/>
          <p:cNvSpPr>
            <a:spLocks noChangeArrowheads="1"/>
          </p:cNvSpPr>
          <p:nvPr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>
              <a:solidFill>
                <a:srgbClr val="FFFFFF"/>
              </a:solidFill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6" name="tb_Department"/>
          <p:cNvSpPr txBox="1">
            <a:spLocks noChangeArrowheads="1"/>
          </p:cNvSpPr>
          <p:nvPr/>
        </p:nvSpPr>
        <p:spPr bwMode="auto">
          <a:xfrm>
            <a:off x="5811838" y="341313"/>
            <a:ext cx="1800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9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CB269-16FD-43B6-9528-038F2B01B5B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05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341438"/>
            <a:ext cx="2284412" cy="520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341438"/>
            <a:ext cx="6704013" cy="520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18FF7-B6E8-4143-9C78-D1A43ACBE81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467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 algn="r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46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dekplaat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hape_Transparantie"/>
          <p:cNvSpPr>
            <a:spLocks noChangeArrowheads="1"/>
          </p:cNvSpPr>
          <p:nvPr userDrawn="1"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14" name="shape_TransFollower"/>
          <p:cNvSpPr>
            <a:spLocks noChangeArrowheads="1"/>
          </p:cNvSpPr>
          <p:nvPr userDrawn="1"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8194" name="tb_End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284288"/>
            <a:ext cx="9140825" cy="2476500"/>
          </a:xfrm>
          <a:prstGeom prst="rect">
            <a:avLst/>
          </a:prstGeom>
          <a:solidFill>
            <a:srgbClr val="505050"/>
          </a:solidFill>
          <a:ln w="0" cmpd="sng"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2091" tIns="216000" rIns="267843" bIns="45717" anchor="t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/>
            <a:endParaRPr lang="en-GB" noProof="0" dirty="0"/>
          </a:p>
        </p:txBody>
      </p:sp>
      <p:pic>
        <p:nvPicPr>
          <p:cNvPr id="8" name="LogoSlash_01" descr="SLASHTRA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Slash_02" descr="SLASHTRANS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Ondertitel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038599"/>
            <a:ext cx="9144000" cy="1905000"/>
          </a:xfrm>
        </p:spPr>
        <p:txBody>
          <a:bodyPr lIns="977900" tIns="50800" rIns="266700" bIns="50800">
            <a:normAutofit/>
          </a:bodyPr>
          <a:lstStyle>
            <a:lvl1pPr marL="0" indent="0" algn="l">
              <a:buFont typeface="Verdana" pitchFamily="34" charset="0"/>
              <a:buNone/>
              <a:defRPr sz="1900"/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sp>
        <p:nvSpPr>
          <p:cNvPr id="4" name="RodeBalk"/>
          <p:cNvSpPr>
            <a:spLocks noChangeArrowheads="1"/>
          </p:cNvSpPr>
          <p:nvPr/>
        </p:nvSpPr>
        <p:spPr bwMode="auto">
          <a:xfrm>
            <a:off x="0" y="1016000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>
              <a:solidFill>
                <a:srgbClr val="FFFFFF"/>
              </a:solidFill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6" name="tb_Faculty"/>
          <p:cNvSpPr txBox="1">
            <a:spLocks noChangeArrowheads="1"/>
          </p:cNvSpPr>
          <p:nvPr/>
        </p:nvSpPr>
        <p:spPr bwMode="auto">
          <a:xfrm>
            <a:off x="3687763" y="338138"/>
            <a:ext cx="77104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000" dirty="0">
                <a:solidFill>
                  <a:srgbClr val="CC0000"/>
                </a:solidFill>
                <a:latin typeface="Georgia" pitchFamily="18" charset="0"/>
              </a:rPr>
              <a:t>faculty of arts</a:t>
            </a:r>
          </a:p>
        </p:txBody>
      </p:sp>
      <p:sp>
        <p:nvSpPr>
          <p:cNvPr id="7" name="tb_Department"/>
          <p:cNvSpPr txBox="1">
            <a:spLocks noChangeAspect="1" noChangeArrowheads="1"/>
          </p:cNvSpPr>
          <p:nvPr/>
        </p:nvSpPr>
        <p:spPr bwMode="auto">
          <a:xfrm>
            <a:off x="5811838" y="341313"/>
            <a:ext cx="18002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66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D87B6-6752-4627-8E51-590635F427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7309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39ADD-3818-48B8-8076-CC71D60DD5A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794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30438"/>
            <a:ext cx="44942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30438"/>
            <a:ext cx="44942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FA823-4C89-4424-976A-B2B64F12D7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88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76698-E0AA-4F05-BA06-381BD0AB50C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310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0C49E-35E5-43CB-A220-3E955890104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060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288E4-7BDB-42E5-8E2C-4ACCF72E55C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61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7AF4D-FF3C-4A41-8B0F-C48C1D4E88A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40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E623-C370-4A44-9E18-80A144730F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58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7B2EB-3F89-4AC9-A9A8-412FB39CF6A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5333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E7C7-7A07-45BA-ADAA-B104AF32A92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128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341438"/>
            <a:ext cx="2284412" cy="520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341438"/>
            <a:ext cx="6704013" cy="520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82DCD-FDD6-4715-9396-AF0F32946B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15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96DA6-24AB-42ED-B77D-54D2C03C759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73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30438"/>
            <a:ext cx="44942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30438"/>
            <a:ext cx="44942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09CD3-80F7-4E56-9177-76A17D30AAA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78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C5376-2D6A-4ED3-B3B3-CFAE034C156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69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7FBB-625C-424E-BD85-0F5C23F680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32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8B63-78CD-49B4-885D-DFB0933E154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0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A2A9B-4EAD-4AFA-AA12-1176D7886DE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58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0" y="1079500"/>
            <a:ext cx="200376" cy="1384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4DFDA-8A31-4EB8-A6BE-131F7C9812B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29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hape_Transparantie"/>
          <p:cNvSpPr>
            <a:spLocks noChangeArrowheads="1"/>
          </p:cNvSpPr>
          <p:nvPr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2054" name="shape_TransFollower"/>
          <p:cNvSpPr>
            <a:spLocks noChangeArrowheads="1"/>
          </p:cNvSpPr>
          <p:nvPr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2050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/>
              <a:t>Click to edit Master text styles</a:t>
            </a:r>
          </a:p>
          <a:p>
            <a:pPr lvl="1"/>
            <a:r>
              <a:rPr lang="en-GB" altLang="nl-NL" dirty="0"/>
              <a:t>Second level</a:t>
            </a:r>
          </a:p>
          <a:p>
            <a:pPr lvl="0"/>
            <a:r>
              <a:rPr lang="en-GB" altLang="nl-NL" dirty="0"/>
              <a:t>Third level</a:t>
            </a:r>
          </a:p>
          <a:p>
            <a:pPr lvl="1"/>
            <a:r>
              <a:rPr lang="en-GB" altLang="nl-NL" dirty="0"/>
              <a:t>Fourth level</a:t>
            </a:r>
          </a:p>
          <a:p>
            <a:pPr lvl="2"/>
            <a:r>
              <a:rPr lang="en-GB" altLang="nl-NL" dirty="0"/>
              <a:t>Fifth level</a:t>
            </a:r>
          </a:p>
        </p:txBody>
      </p:sp>
      <p:sp>
        <p:nvSpPr>
          <p:cNvPr id="2059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/>
              <a:t>Click to edit Master title style</a:t>
            </a:r>
          </a:p>
        </p:txBody>
      </p:sp>
      <p:sp>
        <p:nvSpPr>
          <p:cNvPr id="2051" name="RodeBalk"/>
          <p:cNvSpPr>
            <a:spLocks noChangeArrowheads="1"/>
          </p:cNvSpPr>
          <p:nvPr userDrawn="1"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>
              <a:solidFill>
                <a:srgbClr val="FFFFFF"/>
              </a:solidFill>
            </a:endParaRPr>
          </a:p>
        </p:txBody>
      </p:sp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5130" name="tb_Department"/>
          <p:cNvSpPr txBox="1">
            <a:spLocks noChangeAspect="1" noChangeArrowheads="1"/>
          </p:cNvSpPr>
          <p:nvPr/>
        </p:nvSpPr>
        <p:spPr bwMode="auto">
          <a:xfrm>
            <a:off x="5811838" y="341313"/>
            <a:ext cx="18002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pic>
        <p:nvPicPr>
          <p:cNvPr id="2056" name="LogoSlash_01" descr="SLASHTRA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LogoSlash_02" descr="SLASHTRANS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chuineBalk" hidden="1"/>
          <p:cNvSpPr/>
          <p:nvPr userDrawn="1"/>
        </p:nvSpPr>
        <p:spPr>
          <a:xfrm>
            <a:off x="7975600" y="393700"/>
            <a:ext cx="1168401" cy="101601"/>
          </a:xfrm>
          <a:custGeom>
            <a:avLst/>
            <a:gdLst/>
            <a:ahLst/>
            <a:cxnLst/>
            <a:rect l="0" t="0" r="0" b="0"/>
            <a:pathLst>
              <a:path w="1168401" h="101601">
                <a:moveTo>
                  <a:pt x="76200" y="0"/>
                </a:moveTo>
                <a:lnTo>
                  <a:pt x="1168400" y="0"/>
                </a:lnTo>
                <a:lnTo>
                  <a:pt x="1168400" y="101600"/>
                </a:lnTo>
                <a:lnTo>
                  <a:pt x="0" y="101600"/>
                </a:lnTo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aginanummer"/>
          <p:cNvSpPr/>
          <p:nvPr userDrawn="1"/>
        </p:nvSpPr>
        <p:spPr>
          <a:xfrm>
            <a:off x="8255000" y="1079500"/>
            <a:ext cx="254000" cy="1397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5128" name="tbDate"/>
          <p:cNvSpPr txBox="1">
            <a:spLocks noChangeArrowheads="1"/>
          </p:cNvSpPr>
          <p:nvPr userDrawn="1"/>
        </p:nvSpPr>
        <p:spPr bwMode="auto">
          <a:xfrm>
            <a:off x="8140634" y="1079499"/>
            <a:ext cx="6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endParaRPr lang="en-GB" sz="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80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667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413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0475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176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748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320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89275" indent="-249238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_Transparantie"/>
          <p:cNvSpPr>
            <a:spLocks noChangeArrowheads="1"/>
          </p:cNvSpPr>
          <p:nvPr/>
        </p:nvSpPr>
        <p:spPr bwMode="auto">
          <a:xfrm>
            <a:off x="127000" y="0"/>
            <a:ext cx="254000" cy="1017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3078" name="shape_TransFollower"/>
          <p:cNvSpPr>
            <a:spLocks noChangeArrowheads="1"/>
          </p:cNvSpPr>
          <p:nvPr/>
        </p:nvSpPr>
        <p:spPr bwMode="auto">
          <a:xfrm>
            <a:off x="0" y="0"/>
            <a:ext cx="127000" cy="1017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/>
          </a:p>
        </p:txBody>
      </p:sp>
      <p:sp>
        <p:nvSpPr>
          <p:cNvPr id="3074" name="Tekstvak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230438"/>
            <a:ext cx="91408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/>
              <a:t>Click to edit Master text styles</a:t>
            </a:r>
          </a:p>
          <a:p>
            <a:pPr lvl="1"/>
            <a:r>
              <a:rPr lang="en-GB" altLang="nl-NL" dirty="0"/>
              <a:t>Second level</a:t>
            </a:r>
          </a:p>
          <a:p>
            <a:pPr lvl="2"/>
            <a:r>
              <a:rPr lang="en-GB" altLang="nl-NL" dirty="0"/>
              <a:t>Third level</a:t>
            </a:r>
          </a:p>
          <a:p>
            <a:pPr lvl="3"/>
            <a:r>
              <a:rPr lang="en-GB" altLang="nl-NL" dirty="0"/>
              <a:t>Fourth level</a:t>
            </a:r>
          </a:p>
          <a:p>
            <a:pPr lvl="4"/>
            <a:r>
              <a:rPr lang="en-GB" altLang="nl-NL" dirty="0"/>
              <a:t>Fifth level</a:t>
            </a:r>
          </a:p>
        </p:txBody>
      </p:sp>
      <p:sp>
        <p:nvSpPr>
          <p:cNvPr id="3083" name="Titelvak"/>
          <p:cNvSpPr>
            <a:spLocks noGrp="1" noChangeArrowheads="1"/>
          </p:cNvSpPr>
          <p:nvPr>
            <p:ph type="title"/>
          </p:nvPr>
        </p:nvSpPr>
        <p:spPr bwMode="auto">
          <a:xfrm>
            <a:off x="0" y="1341438"/>
            <a:ext cx="91408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nl-NL" dirty="0"/>
              <a:t>Click to edit Master title style</a:t>
            </a:r>
          </a:p>
        </p:txBody>
      </p:sp>
      <p:sp>
        <p:nvSpPr>
          <p:cNvPr id="3075" name="RodeBalk"/>
          <p:cNvSpPr>
            <a:spLocks noChangeArrowheads="1"/>
          </p:cNvSpPr>
          <p:nvPr/>
        </p:nvSpPr>
        <p:spPr bwMode="auto">
          <a:xfrm>
            <a:off x="0" y="1017588"/>
            <a:ext cx="9140825" cy="2667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GB" altLang="nl-NL" dirty="0">
              <a:solidFill>
                <a:srgbClr val="FFFFFF"/>
              </a:solidFill>
            </a:endParaRPr>
          </a:p>
        </p:txBody>
      </p:sp>
      <p:pic>
        <p:nvPicPr>
          <p:cNvPr id="3080" name="LogoSlash_01" descr="SLASHTR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2113"/>
            <a:ext cx="4143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LogoSlash_02" descr="SLASHTRANS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113"/>
            <a:ext cx="4159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UGlogoTop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05232"/>
            <a:ext cx="2399004" cy="660400"/>
          </a:xfrm>
          <a:prstGeom prst="rect">
            <a:avLst/>
          </a:prstGeom>
        </p:spPr>
      </p:pic>
      <p:sp>
        <p:nvSpPr>
          <p:cNvPr id="7177" name="tb_Faculty"/>
          <p:cNvSpPr txBox="1">
            <a:spLocks noChangeArrowheads="1"/>
          </p:cNvSpPr>
          <p:nvPr/>
        </p:nvSpPr>
        <p:spPr bwMode="auto">
          <a:xfrm>
            <a:off x="3687763" y="338138"/>
            <a:ext cx="77104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000" dirty="0">
                <a:solidFill>
                  <a:srgbClr val="CC0000"/>
                </a:solidFill>
                <a:latin typeface="Georgia" pitchFamily="18" charset="0"/>
              </a:rPr>
              <a:t>faculty of arts</a:t>
            </a:r>
          </a:p>
        </p:txBody>
      </p:sp>
      <p:sp>
        <p:nvSpPr>
          <p:cNvPr id="7178" name="tb_Department"/>
          <p:cNvSpPr txBox="1">
            <a:spLocks noChangeArrowheads="1"/>
          </p:cNvSpPr>
          <p:nvPr/>
        </p:nvSpPr>
        <p:spPr bwMode="auto">
          <a:xfrm>
            <a:off x="5811838" y="341313"/>
            <a:ext cx="1800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1000" dirty="0">
              <a:solidFill>
                <a:srgbClr val="CC0000"/>
              </a:solidFill>
              <a:latin typeface="Georgia" pitchFamily="18" charset="0"/>
            </a:endParaRPr>
          </a:p>
        </p:txBody>
      </p:sp>
      <p:sp>
        <p:nvSpPr>
          <p:cNvPr id="3" name="SchuineBalk" hidden="1"/>
          <p:cNvSpPr/>
          <p:nvPr userDrawn="1"/>
        </p:nvSpPr>
        <p:spPr>
          <a:xfrm>
            <a:off x="7975600" y="393700"/>
            <a:ext cx="1168401" cy="101601"/>
          </a:xfrm>
          <a:custGeom>
            <a:avLst/>
            <a:gdLst/>
            <a:ahLst/>
            <a:cxnLst/>
            <a:rect l="0" t="0" r="0" b="0"/>
            <a:pathLst>
              <a:path w="1168401" h="101601">
                <a:moveTo>
                  <a:pt x="76200" y="0"/>
                </a:moveTo>
                <a:lnTo>
                  <a:pt x="1168400" y="0"/>
                </a:lnTo>
                <a:lnTo>
                  <a:pt x="1168400" y="101600"/>
                </a:lnTo>
                <a:lnTo>
                  <a:pt x="0" y="101600"/>
                </a:lnTo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3" name="Paginanumm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8625" y="1079499"/>
            <a:ext cx="20037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41CFAB4-591E-40EE-8852-7DA77C223889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3085" name="Scheiding"/>
          <p:cNvSpPr txBox="1">
            <a:spLocks noChangeArrowheads="1"/>
          </p:cNvSpPr>
          <p:nvPr/>
        </p:nvSpPr>
        <p:spPr bwMode="auto">
          <a:xfrm>
            <a:off x="8204200" y="1079499"/>
            <a:ext cx="529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GB" sz="900" dirty="0">
                <a:solidFill>
                  <a:srgbClr val="FFFFFF"/>
                </a:solidFill>
                <a:latin typeface="Verdana" pitchFamily="34" charset="0"/>
              </a:rPr>
              <a:t>|</a:t>
            </a:r>
          </a:p>
        </p:txBody>
      </p:sp>
      <p:sp>
        <p:nvSpPr>
          <p:cNvPr id="7176" name="tbDate"/>
          <p:cNvSpPr txBox="1">
            <a:spLocks noChangeArrowheads="1"/>
          </p:cNvSpPr>
          <p:nvPr/>
        </p:nvSpPr>
        <p:spPr bwMode="auto">
          <a:xfrm>
            <a:off x="7444996" y="1079499"/>
            <a:ext cx="69570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20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6429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9636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2858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43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00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657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114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sz="900">
                <a:solidFill>
                  <a:srgbClr val="FFFFFF"/>
                </a:solidFill>
                <a:latin typeface="Verdana" pitchFamily="34" charset="0"/>
              </a:rPr>
              <a:t>03-11-2015</a:t>
            </a:r>
            <a:endParaRPr lang="en-GB" sz="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249238" indent="-249238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›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50825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§"/>
        <a:defRPr sz="2500">
          <a:solidFill>
            <a:schemeClr val="tx1"/>
          </a:solidFill>
          <a:latin typeface="+mn-lt"/>
          <a:cs typeface="+mn-cs"/>
        </a:defRPr>
      </a:lvl2pPr>
      <a:lvl3pPr marL="760413" indent="-258763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3pPr>
      <a:lvl4pPr marL="1009650" indent="-249238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4pPr>
      <a:lvl5pPr marL="1268413" indent="-257175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5pPr>
      <a:lvl6pPr marL="17256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6pPr>
      <a:lvl7pPr marL="21828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7pPr>
      <a:lvl8pPr marL="26400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8pPr>
      <a:lvl9pPr marL="3097213" indent="-257175" algn="l" rtl="0" fontAlgn="base">
        <a:spcBef>
          <a:spcPct val="20000"/>
        </a:spcBef>
        <a:spcAft>
          <a:spcPct val="0"/>
        </a:spcAft>
        <a:buFont typeface="Courier New" pitchFamily="49" charset="0"/>
        <a:buChar char="-"/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3" Type="http://schemas.microsoft.com/office/2007/relationships/media" Target="../media/media2.gif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openxmlformats.org/officeDocument/2006/relationships/image" Target="../media/image3.png"/><Relationship Id="rId5" Type="http://schemas.microsoft.com/office/2007/relationships/media" Target="../media/media3.gif"/><Relationship Id="rId15" Type="http://schemas.openxmlformats.org/officeDocument/2006/relationships/image" Target="../media/image7.png"/><Relationship Id="rId10" Type="http://schemas.openxmlformats.org/officeDocument/2006/relationships/hyperlink" Target="http://ykkunkels.com/" TargetMode="External"/><Relationship Id="rId4" Type="http://schemas.openxmlformats.org/officeDocument/2006/relationships/video" Target="../media/media2.gif"/><Relationship Id="rId9" Type="http://schemas.openxmlformats.org/officeDocument/2006/relationships/hyperlink" Target="https://berberhagedoorn.wordpress.com/" TargetMode="External"/><Relationship Id="rId1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o.nl/actueel/nieuws/2019/03/derde-ronde-in-pilot-replicatiestudies-nu-met-geesteswetenschappen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researchgate.net/profile/Yoram_Kunkels" TargetMode="Externa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researchgate.net/profile/Yoram_Kunkels" TargetMode="Externa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erberhagedoorn.wordpress.com/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.jpeg"/><Relationship Id="rId4" Type="http://schemas.openxmlformats.org/officeDocument/2006/relationships/hyperlink" Target="http://ykkunkels.com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ykkunkels.com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berberhagedoorn.wordpress.com/" TargetMode="Externa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6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Zk1o2BpC79g" TargetMode="Externa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ewjournal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4">
            <a:extLst>
              <a:ext uri="{FF2B5EF4-FFF2-40B4-BE49-F238E27FC236}">
                <a16:creationId xmlns:a16="http://schemas.microsoft.com/office/drawing/2014/main" id="{78AB75E5-824F-42B9-A86F-C52AF183956D}"/>
              </a:ext>
            </a:extLst>
          </p:cNvPr>
          <p:cNvSpPr txBox="1">
            <a:spLocks/>
          </p:cNvSpPr>
          <p:nvPr/>
        </p:nvSpPr>
        <p:spPr bwMode="auto">
          <a:xfrm>
            <a:off x="-984944" y="3047503"/>
            <a:ext cx="60089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None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nl-NL" sz="1400" b="1" kern="0" dirty="0"/>
              <a:t>dr. Berber Hagedoorn</a:t>
            </a:r>
          </a:p>
          <a:p>
            <a:pPr algn="ctr"/>
            <a:r>
              <a:rPr lang="nl-NL" sz="1400" kern="0" dirty="0"/>
              <a:t>Assistent Professor Media Studies </a:t>
            </a:r>
          </a:p>
          <a:p>
            <a:pPr algn="ctr"/>
            <a:r>
              <a:rPr lang="nl-NL" sz="1400" kern="0" dirty="0"/>
              <a:t>Rijksuniversiteit Groningen</a:t>
            </a:r>
          </a:p>
          <a:p>
            <a:pPr algn="ctr"/>
            <a:r>
              <a:rPr lang="en-GB" sz="1400" dirty="0">
                <a:hlinkClick r:id="rId9"/>
              </a:rPr>
              <a:t>https://berberhagedoorn.wordpress.com</a:t>
            </a:r>
            <a:endParaRPr lang="nl-NL" sz="1400" kern="0" dirty="0"/>
          </a:p>
        </p:txBody>
      </p:sp>
      <p:sp>
        <p:nvSpPr>
          <p:cNvPr id="9" name="Ondertitel 4">
            <a:extLst>
              <a:ext uri="{FF2B5EF4-FFF2-40B4-BE49-F238E27FC236}">
                <a16:creationId xmlns:a16="http://schemas.microsoft.com/office/drawing/2014/main" id="{F08E6D3A-FBA7-43C7-85E5-D47C49BFD3AA}"/>
              </a:ext>
            </a:extLst>
          </p:cNvPr>
          <p:cNvSpPr txBox="1">
            <a:spLocks/>
          </p:cNvSpPr>
          <p:nvPr/>
        </p:nvSpPr>
        <p:spPr bwMode="auto">
          <a:xfrm>
            <a:off x="3419872" y="3047503"/>
            <a:ext cx="60089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None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GB" sz="1400" b="1" kern="0" dirty="0"/>
              <a:t>Yoram Kevin </a:t>
            </a:r>
            <a:r>
              <a:rPr lang="en-GB" sz="1400" b="1" kern="0" dirty="0" err="1"/>
              <a:t>Kunkels</a:t>
            </a:r>
            <a:r>
              <a:rPr lang="en-GB" sz="1400" b="1" kern="0" dirty="0"/>
              <a:t>, MSc. (Res.)</a:t>
            </a:r>
          </a:p>
          <a:p>
            <a:pPr algn="ctr"/>
            <a:r>
              <a:rPr lang="en-GB" sz="1400" kern="0" dirty="0" err="1"/>
              <a:t>Onderzoeker</a:t>
            </a:r>
            <a:r>
              <a:rPr lang="en-GB" sz="1400" kern="0" dirty="0"/>
              <a:t> </a:t>
            </a:r>
            <a:r>
              <a:rPr lang="en-GB" sz="1400" dirty="0"/>
              <a:t>UMCG</a:t>
            </a:r>
          </a:p>
          <a:p>
            <a:pPr algn="ctr"/>
            <a:r>
              <a:rPr lang="en-GB" sz="1400" dirty="0" err="1"/>
              <a:t>Faculteit</a:t>
            </a:r>
            <a:r>
              <a:rPr lang="en-GB" sz="1400" dirty="0"/>
              <a:t> </a:t>
            </a:r>
            <a:r>
              <a:rPr lang="en-GB" sz="1400" dirty="0" err="1"/>
              <a:t>Medische</a:t>
            </a:r>
            <a:r>
              <a:rPr lang="en-GB" sz="1400" dirty="0"/>
              <a:t> </a:t>
            </a:r>
            <a:r>
              <a:rPr lang="en-GB" sz="1400" dirty="0" err="1"/>
              <a:t>Wetenschappen</a:t>
            </a:r>
            <a:endParaRPr lang="en-GB" sz="1400" dirty="0"/>
          </a:p>
          <a:p>
            <a:pPr algn="ctr"/>
            <a:r>
              <a:rPr lang="en-GB" sz="1400" dirty="0">
                <a:hlinkClick r:id="rId10"/>
              </a:rPr>
              <a:t>http://ykkunkels.com</a:t>
            </a:r>
            <a:endParaRPr lang="en-GB" sz="1400" kern="0" dirty="0"/>
          </a:p>
          <a:p>
            <a:pPr algn="ctr"/>
            <a:endParaRPr lang="en-GB" sz="1400" kern="0" dirty="0"/>
          </a:p>
        </p:txBody>
      </p:sp>
      <p:pic>
        <p:nvPicPr>
          <p:cNvPr id="18" name="giphy1">
            <a:hlinkClick r:id="" action="ppaction://media"/>
            <a:extLst>
              <a:ext uri="{FF2B5EF4-FFF2-40B4-BE49-F238E27FC236}">
                <a16:creationId xmlns:a16="http://schemas.microsoft.com/office/drawing/2014/main" id="{4BF82A3E-0C70-4653-AD06-58D6E56B9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227" y="4244687"/>
            <a:ext cx="2625708" cy="2625708"/>
          </a:xfrm>
          <a:prstGeom prst="rect">
            <a:avLst/>
          </a:prstGeom>
        </p:spPr>
      </p:pic>
      <p:pic>
        <p:nvPicPr>
          <p:cNvPr id="19" name="giphy2">
            <a:hlinkClick r:id="" action="ppaction://media"/>
            <a:extLst>
              <a:ext uri="{FF2B5EF4-FFF2-40B4-BE49-F238E27FC236}">
                <a16:creationId xmlns:a16="http://schemas.microsoft.com/office/drawing/2014/main" id="{34995987-B576-406E-BD0B-B2A20666CB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70724" y="4244687"/>
            <a:ext cx="2625708" cy="2625708"/>
          </a:xfrm>
          <a:prstGeom prst="rect">
            <a:avLst/>
          </a:prstGeom>
        </p:spPr>
      </p:pic>
      <p:pic>
        <p:nvPicPr>
          <p:cNvPr id="20" name="giphy3">
            <a:hlinkClick r:id="" action="ppaction://media"/>
            <a:extLst>
              <a:ext uri="{FF2B5EF4-FFF2-40B4-BE49-F238E27FC236}">
                <a16:creationId xmlns:a16="http://schemas.microsoft.com/office/drawing/2014/main" id="{A00237C7-9F4A-4D3E-884B-F6E28827D98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12220" y="4244687"/>
            <a:ext cx="2625707" cy="2625707"/>
          </a:xfrm>
          <a:prstGeom prst="rect">
            <a:avLst/>
          </a:prstGeom>
        </p:spPr>
      </p:pic>
      <p:pic>
        <p:nvPicPr>
          <p:cNvPr id="10" name="Picture 2" descr="Afbeeldingsresultaat voor umcg">
            <a:extLst>
              <a:ext uri="{FF2B5EF4-FFF2-40B4-BE49-F238E27FC236}">
                <a16:creationId xmlns:a16="http://schemas.microsoft.com/office/drawing/2014/main" id="{2CF5C87A-0CB9-4724-8BAD-C39785F0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580C4D3-FC93-43CB-B15B-4B35537F0E9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8" b="7363"/>
          <a:stretch/>
        </p:blipFill>
        <p:spPr>
          <a:xfrm>
            <a:off x="-54260" y="865775"/>
            <a:ext cx="9252520" cy="67695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7D71DE7-FBC2-4755-BED8-2D8D728DE0AA}"/>
              </a:ext>
            </a:extLst>
          </p:cNvPr>
          <p:cNvSpPr/>
          <p:nvPr/>
        </p:nvSpPr>
        <p:spPr>
          <a:xfrm>
            <a:off x="0" y="1650257"/>
            <a:ext cx="9144000" cy="12772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nl-NL" sz="3100" dirty="0">
                <a:solidFill>
                  <a:schemeClr val="bg1"/>
                </a:solidFill>
              </a:rPr>
              <a:t>Leren door reflecteren </a:t>
            </a:r>
            <a:br>
              <a:rPr lang="nl-NL" sz="2900" dirty="0">
                <a:solidFill>
                  <a:schemeClr val="bg1"/>
                </a:solidFill>
              </a:rPr>
            </a:br>
            <a:r>
              <a:rPr lang="nl-NL" sz="2300" dirty="0">
                <a:solidFill>
                  <a:schemeClr val="bg1"/>
                </a:solidFill>
              </a:rPr>
              <a:t>Kritische perspectieven op kennisgroei in wetenschap en maatschappij</a:t>
            </a:r>
            <a:endParaRPr lang="en-GB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6" descr="Image result for building on the shoulders of gian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607" y="2780928"/>
            <a:ext cx="7110636" cy="39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Afbeeldingsresultaat voor umcg">
            <a:extLst>
              <a:ext uri="{FF2B5EF4-FFF2-40B4-BE49-F238E27FC236}">
                <a16:creationId xmlns:a16="http://schemas.microsoft.com/office/drawing/2014/main" id="{E00490D0-E3D5-4973-A8A8-6D6F114DE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B594E78-AD48-409F-9836-275A54DCF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268760"/>
            <a:ext cx="8151246" cy="1079450"/>
          </a:xfrm>
        </p:spPr>
        <p:txBody>
          <a:bodyPr>
            <a:normAutofit fontScale="90000"/>
          </a:bodyPr>
          <a:lstStyle/>
          <a:p>
            <a:r>
              <a:rPr lang="nl-NL" dirty="0"/>
              <a:t>Bouwen op de schouders van reuzen… </a:t>
            </a:r>
            <a:endParaRPr lang="en-GB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292B5E00-EC5E-44F0-990B-3B360B84337C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486887" y="126380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3800" dirty="0"/>
              <a:t>…of bouwen op de schouders van kneuzen? </a:t>
            </a:r>
            <a:endParaRPr sz="3800" dirty="0"/>
          </a:p>
        </p:txBody>
      </p:sp>
      <p:pic>
        <p:nvPicPr>
          <p:cNvPr id="117" name="Google Shape;117;p27" descr="Image result for investiga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3000" y="3041650"/>
            <a:ext cx="292100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 descr="Image result for investigat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" y="2780928"/>
            <a:ext cx="3317875" cy="36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 descr="Image result for journal scienc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7800" y="2701288"/>
            <a:ext cx="2858775" cy="36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Afbeeldingsresultaat voor umcg">
            <a:extLst>
              <a:ext uri="{FF2B5EF4-FFF2-40B4-BE49-F238E27FC236}">
                <a16:creationId xmlns:a16="http://schemas.microsoft.com/office/drawing/2014/main" id="{6D8FBE1F-43DA-4060-BA5A-EEEDD7DF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CCB627AD-20C4-478C-A360-0A0AD1885CAD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41438"/>
            <a:ext cx="9050839" cy="1079450"/>
          </a:xfrm>
        </p:spPr>
        <p:txBody>
          <a:bodyPr>
            <a:normAutofit fontScale="90000"/>
          </a:bodyPr>
          <a:lstStyle/>
          <a:p>
            <a:r>
              <a:rPr lang="nl-NL" dirty="0"/>
              <a:t>Kritische reflectie in de wetenschap?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2949A-BF41-40FC-A76A-E23B80B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6" y="2790600"/>
            <a:ext cx="5054599" cy="3374704"/>
          </a:xfrm>
        </p:spPr>
        <p:txBody>
          <a:bodyPr>
            <a:normAutofit/>
          </a:bodyPr>
          <a:lstStyle/>
          <a:p>
            <a:r>
              <a:rPr lang="nl-NL" sz="2800" dirty="0"/>
              <a:t>Kunnen we alles dat in de literatuur staat vertrouwen?</a:t>
            </a:r>
          </a:p>
          <a:p>
            <a:endParaRPr lang="nl-NL" sz="2800" dirty="0"/>
          </a:p>
          <a:p>
            <a:r>
              <a:rPr lang="nl-NL" sz="2800" dirty="0"/>
              <a:t>En wordt dit wel gecontroleerd?</a:t>
            </a:r>
          </a:p>
        </p:txBody>
      </p:sp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167D9AB-F39B-4152-A8DF-F2BD0189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27;p28" descr="Image result for trust in science">
            <a:extLst>
              <a:ext uri="{FF2B5EF4-FFF2-40B4-BE49-F238E27FC236}">
                <a16:creationId xmlns:a16="http://schemas.microsoft.com/office/drawing/2014/main" id="{9BF41E4B-F847-413B-A222-B1527D98F3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041" y="2765200"/>
            <a:ext cx="3696950" cy="36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DD843116-0602-489A-8410-3A0C9F643422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17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11699" y="1302275"/>
            <a:ext cx="8679901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sz="3800" dirty="0"/>
              <a:t>Uitgangspunten in de wetenschap</a:t>
            </a:r>
            <a:endParaRPr sz="3800" dirty="0"/>
          </a:p>
        </p:txBody>
      </p:sp>
      <p:sp>
        <p:nvSpPr>
          <p:cNvPr id="134" name="Google Shape;134;p29"/>
          <p:cNvSpPr txBox="1"/>
          <p:nvPr/>
        </p:nvSpPr>
        <p:spPr>
          <a:xfrm>
            <a:off x="425941" y="2161400"/>
            <a:ext cx="4598100" cy="3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38000"/>
              </a:lnSpc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chemeClr val="dk2"/>
                </a:solidFill>
              </a:rPr>
              <a:t>Mertoniaanse Normen</a:t>
            </a:r>
            <a:r>
              <a:rPr lang="en" sz="300" b="1" dirty="0">
                <a:solidFill>
                  <a:schemeClr val="dk2"/>
                </a:solidFill>
              </a:rPr>
              <a:t> </a:t>
            </a:r>
            <a:r>
              <a:rPr lang="en" sz="1400" b="1" baseline="30000" dirty="0">
                <a:solidFill>
                  <a:schemeClr val="dk2"/>
                </a:solidFill>
              </a:rPr>
              <a:t>[1]</a:t>
            </a:r>
            <a:endParaRPr b="1" dirty="0">
              <a:solidFill>
                <a:schemeClr val="dk2"/>
              </a:solidFill>
            </a:endParaRPr>
          </a:p>
          <a:p>
            <a:pPr>
              <a:lnSpc>
                <a:spcPct val="138000"/>
              </a:lnSpc>
              <a:spcBef>
                <a:spcPts val="1600"/>
              </a:spcBef>
              <a:spcAft>
                <a:spcPts val="0"/>
              </a:spcAft>
            </a:pPr>
            <a:r>
              <a:rPr lang="en" sz="1100" b="1" dirty="0">
                <a:solidFill>
                  <a:schemeClr val="dk2"/>
                </a:solidFill>
              </a:rPr>
              <a:t>Gemeenschappelijkheid</a:t>
            </a:r>
            <a:r>
              <a:rPr lang="en" sz="1100" dirty="0">
                <a:solidFill>
                  <a:schemeClr val="dk2"/>
                </a:solidFill>
              </a:rPr>
              <a:t>: Gezamenlijk eigendom van wetenschappelijke kennis en goederen (intellectueel eigendom), en promoot samenwerking.</a:t>
            </a:r>
            <a:endParaRPr sz="1100" dirty="0">
              <a:solidFill>
                <a:schemeClr val="dk2"/>
              </a:solidFill>
            </a:endParaRPr>
          </a:p>
          <a:p>
            <a:pPr>
              <a:lnSpc>
                <a:spcPct val="138000"/>
              </a:lnSpc>
              <a:spcBef>
                <a:spcPts val="1600"/>
              </a:spcBef>
              <a:spcAft>
                <a:spcPts val="0"/>
              </a:spcAft>
            </a:pPr>
            <a:r>
              <a:rPr lang="en" sz="1100" b="1" dirty="0">
                <a:solidFill>
                  <a:schemeClr val="dk2"/>
                </a:solidFill>
              </a:rPr>
              <a:t>Universalisme</a:t>
            </a:r>
            <a:r>
              <a:rPr lang="en" sz="1100" dirty="0">
                <a:solidFill>
                  <a:schemeClr val="dk2"/>
                </a:solidFill>
              </a:rPr>
              <a:t>: De kracht van wetenschappelijk bewijs is onafhankelijk van wie het zegt.</a:t>
            </a:r>
            <a:endParaRPr sz="1100" dirty="0">
              <a:solidFill>
                <a:schemeClr val="dk2"/>
              </a:solidFill>
            </a:endParaRPr>
          </a:p>
          <a:p>
            <a:pPr>
              <a:lnSpc>
                <a:spcPct val="138000"/>
              </a:lnSpc>
              <a:spcBef>
                <a:spcPts val="1600"/>
              </a:spcBef>
              <a:spcAft>
                <a:spcPts val="0"/>
              </a:spcAft>
            </a:pPr>
            <a:r>
              <a:rPr lang="en" sz="1100" b="1" dirty="0">
                <a:solidFill>
                  <a:schemeClr val="dk2"/>
                </a:solidFill>
              </a:rPr>
              <a:t>Ongeïnteresseerdheid</a:t>
            </a:r>
            <a:r>
              <a:rPr lang="en" sz="1100" dirty="0">
                <a:solidFill>
                  <a:schemeClr val="dk2"/>
                </a:solidFill>
              </a:rPr>
              <a:t>: Wetenschappelijke instellingen werken om de gezamenlijke wetenschappelijke onderneming te verbeteren, niet voor het persoonlijk gewin van individuen.</a:t>
            </a:r>
            <a:endParaRPr sz="1100" dirty="0">
              <a:solidFill>
                <a:schemeClr val="dk2"/>
              </a:solidFill>
            </a:endParaRPr>
          </a:p>
          <a:p>
            <a:pPr>
              <a:lnSpc>
                <a:spcPct val="138000"/>
              </a:lnSpc>
              <a:spcBef>
                <a:spcPts val="1600"/>
              </a:spcBef>
              <a:spcAft>
                <a:spcPts val="0"/>
              </a:spcAft>
            </a:pPr>
            <a:r>
              <a:rPr lang="en" sz="1100" b="1" dirty="0">
                <a:solidFill>
                  <a:schemeClr val="dk2"/>
                </a:solidFill>
              </a:rPr>
              <a:t>Georganiseerd scepticisme</a:t>
            </a:r>
            <a:r>
              <a:rPr lang="en" sz="1100" dirty="0">
                <a:solidFill>
                  <a:schemeClr val="dk2"/>
                </a:solidFill>
              </a:rPr>
              <a:t>: Wetenschappelijke claims moeten aan kritisch onderzoek worden blootgesteld voordat ze geaccepteerd worden: zowel in methodologie als institutionele gedragscodes.</a:t>
            </a:r>
            <a:endParaRPr lang="en-GB" sz="1100" dirty="0">
              <a:solidFill>
                <a:schemeClr val="dk2"/>
              </a:solidFill>
            </a:endParaRPr>
          </a:p>
          <a:p>
            <a:pPr>
              <a:lnSpc>
                <a:spcPct val="138000"/>
              </a:lnSpc>
              <a:spcBef>
                <a:spcPts val="1600"/>
              </a:spcBef>
              <a:spcAft>
                <a:spcPts val="0"/>
              </a:spcAft>
            </a:pPr>
            <a:endParaRPr lang="en-GB" sz="1100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</a:pPr>
            <a:endParaRPr sz="11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1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1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1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1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135" name="Google Shape;135;p29" descr="Slide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608" y="2382220"/>
            <a:ext cx="4088875" cy="36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D68C8F8-5CB0-4702-83EA-62DE171A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284A896-B589-4E1B-A74F-BB8FA04C33E9}"/>
              </a:ext>
            </a:extLst>
          </p:cNvPr>
          <p:cNvSpPr/>
          <p:nvPr/>
        </p:nvSpPr>
        <p:spPr>
          <a:xfrm>
            <a:off x="35992" y="6439025"/>
            <a:ext cx="2231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[1] Robert K Merton, "The Normative Structure of Science", (1973) [1942]</a:t>
            </a:r>
            <a:endParaRPr lang="en-GB" sz="8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6B0FBE82-60AF-4654-9974-C67560C89419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485" y="1134636"/>
            <a:ext cx="8844687" cy="1079450"/>
          </a:xfrm>
        </p:spPr>
        <p:txBody>
          <a:bodyPr>
            <a:normAutofit/>
          </a:bodyPr>
          <a:lstStyle/>
          <a:p>
            <a:r>
              <a:rPr lang="nl-NL" dirty="0"/>
              <a:t>Hoe werkt wetenschap?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2949A-BF41-40FC-A76A-E23B80B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2157235"/>
            <a:ext cx="6365477" cy="4614590"/>
          </a:xfrm>
        </p:spPr>
        <p:txBody>
          <a:bodyPr>
            <a:noAutofit/>
          </a:bodyPr>
          <a:lstStyle/>
          <a:p>
            <a:r>
              <a:rPr lang="nl-NL" sz="2100" b="1" dirty="0"/>
              <a:t>Georganiseerd scepticisme:</a:t>
            </a:r>
            <a:r>
              <a:rPr lang="nl-NL" sz="2100" dirty="0"/>
              <a:t> wetenschappelijke claims moeten aan kritisch onderzoek worden blootgesteld voordat ze geaccepteerd worden: zowel in methodologie als institutionele gedragscodes.</a:t>
            </a:r>
          </a:p>
          <a:p>
            <a:endParaRPr lang="nl-NL" sz="100" dirty="0"/>
          </a:p>
          <a:p>
            <a:pPr lvl="1"/>
            <a:r>
              <a:rPr lang="nl-NL" sz="2100" dirty="0"/>
              <a:t>Gebeurd niet altijd en nog te weinig!</a:t>
            </a:r>
          </a:p>
          <a:p>
            <a:pPr lvl="1"/>
            <a:endParaRPr lang="nl-NL" sz="100" dirty="0"/>
          </a:p>
          <a:p>
            <a:pPr lvl="1"/>
            <a:r>
              <a:rPr lang="nl-NL" sz="2100" dirty="0"/>
              <a:t>Checken van andermans resultaten wordt niet beloond</a:t>
            </a:r>
          </a:p>
          <a:p>
            <a:pPr lvl="2"/>
            <a:r>
              <a:rPr lang="nl-NL" sz="1500" dirty="0"/>
              <a:t>Daarom belang van initiatieven zoals </a:t>
            </a:r>
            <a:r>
              <a:rPr lang="nl-NL" sz="1500" dirty="0">
                <a:hlinkClick r:id="rId3"/>
              </a:rPr>
              <a:t>NWO Replicatie Studies</a:t>
            </a:r>
            <a:endParaRPr lang="nl-NL" sz="1500" dirty="0"/>
          </a:p>
          <a:p>
            <a:endParaRPr lang="nl-NL" sz="2100" b="1" dirty="0"/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14DC5071-7212-4CA8-9BB0-9185AE3FA2AA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167D9AB-F39B-4152-A8DF-F2BD0189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43;p30" descr="Image result for study microscope">
            <a:extLst>
              <a:ext uri="{FF2B5EF4-FFF2-40B4-BE49-F238E27FC236}">
                <a16:creationId xmlns:a16="http://schemas.microsoft.com/office/drawing/2014/main" id="{07271B40-B5DE-42E8-865B-8B2E6BBF12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3203" y="2259579"/>
            <a:ext cx="2883092" cy="23215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4F36661-E5E4-4E13-9C59-30EF33F98F01}"/>
              </a:ext>
            </a:extLst>
          </p:cNvPr>
          <p:cNvSpPr txBox="1">
            <a:spLocks/>
          </p:cNvSpPr>
          <p:nvPr/>
        </p:nvSpPr>
        <p:spPr bwMode="auto">
          <a:xfrm>
            <a:off x="4823519" y="5124227"/>
            <a:ext cx="4320481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  <a:noAutofit/>
          </a:bodyPr>
          <a:lstStyle>
            <a:lvl1pPr marL="249238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60413" indent="-2413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nl-NL" sz="2300" b="1" kern="0" dirty="0"/>
              <a:t>Maar maakt dit uit?</a:t>
            </a:r>
          </a:p>
        </p:txBody>
      </p:sp>
    </p:spTree>
    <p:extLst>
      <p:ext uri="{BB962C8B-B14F-4D97-AF65-F5344CB8AC3E}">
        <p14:creationId xmlns:p14="http://schemas.microsoft.com/office/powerpoint/2010/main" val="350470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title"/>
          </p:nvPr>
        </p:nvSpPr>
        <p:spPr>
          <a:xfrm>
            <a:off x="683568" y="1302275"/>
            <a:ext cx="8148732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NL" sz="3800" i="1" dirty="0"/>
              <a:t>Voorbeeld 2</a:t>
            </a:r>
            <a:r>
              <a:rPr lang="nl-NL" sz="3800" dirty="0"/>
              <a:t>: s</a:t>
            </a:r>
            <a:r>
              <a:rPr lang="en" sz="3800" dirty="0"/>
              <a:t>tudie naar gedrag van wetenschappers</a:t>
            </a:r>
            <a:endParaRPr sz="3800" dirty="0"/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1"/>
          </p:nvPr>
        </p:nvSpPr>
        <p:spPr>
          <a:xfrm>
            <a:off x="775866" y="2053674"/>
            <a:ext cx="7964135" cy="341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endParaRPr lang="nl-NL" sz="22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nl-NL" sz="2200" dirty="0"/>
              <a:t>1 depressieve patiënt, 1 onderzoeksvraag, 12 onderzoeksteams.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nl-NL" sz="2200" dirty="0"/>
              <a:t>Teams kiezen zelf de beste analytische methode om de volgende vraag te beantwoorden: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nl-NL" sz="2200" dirty="0"/>
              <a:t>"</a:t>
            </a:r>
            <a:r>
              <a:rPr lang="nl-NL" sz="2200" dirty="0">
                <a:solidFill>
                  <a:srgbClr val="E06666"/>
                </a:solidFill>
              </a:rPr>
              <a:t>Welke symptomen zou je adviseren aan de behandelaar om de therapie op te richten?</a:t>
            </a:r>
            <a:r>
              <a:rPr lang="nl-NL" sz="2200" dirty="0"/>
              <a:t>"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nl-NL" sz="2200" dirty="0"/>
          </a:p>
        </p:txBody>
      </p:sp>
      <p:pic>
        <p:nvPicPr>
          <p:cNvPr id="151" name="Google Shape;15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089" y="5373216"/>
            <a:ext cx="3468212" cy="148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Afbeeldingsresultaat voor umcg">
            <a:extLst>
              <a:ext uri="{FF2B5EF4-FFF2-40B4-BE49-F238E27FC236}">
                <a16:creationId xmlns:a16="http://schemas.microsoft.com/office/drawing/2014/main" id="{048CCB03-463C-4A4A-86AB-91B503B6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54136EB5-3C8B-4842-ABFD-052F8BFDD5A0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240" y="2276872"/>
            <a:ext cx="1786225" cy="36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Afbeeldingsresultaat voor umcg">
            <a:extLst>
              <a:ext uri="{FF2B5EF4-FFF2-40B4-BE49-F238E27FC236}">
                <a16:creationId xmlns:a16="http://schemas.microsoft.com/office/drawing/2014/main" id="{5B825979-93EA-4A70-899B-C9CF7342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538C722-2D3E-4867-8DE5-DE450E1A8A82}"/>
              </a:ext>
            </a:extLst>
          </p:cNvPr>
          <p:cNvSpPr/>
          <p:nvPr/>
        </p:nvSpPr>
        <p:spPr>
          <a:xfrm>
            <a:off x="179512" y="5702475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In: Time to get personal? The impact of researchers' choices on the selection of treatment targets using the experience sampling methodology. 10.31234/osf.io/c8vp7 </a:t>
            </a:r>
          </a:p>
          <a:p>
            <a:r>
              <a:rPr lang="en-GB" sz="1600" dirty="0">
                <a:hlinkClick r:id="rId5"/>
              </a:rPr>
              <a:t>https://www.researchgate.net/profile/Yoram_Kunkels</a:t>
            </a:r>
            <a:r>
              <a:rPr lang="en-GB" sz="1600" dirty="0"/>
              <a:t> 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02913E-6C6D-46E0-8E02-5A98C7265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76" y="2924943"/>
            <a:ext cx="5760640" cy="208823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nl-NL" sz="2200" dirty="0"/>
              <a:t>Patiënt vulde </a:t>
            </a:r>
            <a:r>
              <a:rPr lang="nl-NL" sz="2200" dirty="0">
                <a:solidFill>
                  <a:srgbClr val="E06666"/>
                </a:solidFill>
              </a:rPr>
              <a:t>dagelijks dagboekjes</a:t>
            </a:r>
            <a:r>
              <a:rPr lang="nl-NL" sz="2200" dirty="0"/>
              <a:t> in op de telefoon met vragen over hoe erg de </a:t>
            </a:r>
            <a:r>
              <a:rPr lang="nl-NL" sz="2200" dirty="0">
                <a:solidFill>
                  <a:srgbClr val="E06666"/>
                </a:solidFill>
              </a:rPr>
              <a:t>depressieve symptomen</a:t>
            </a:r>
            <a:r>
              <a:rPr lang="nl-NL" sz="2200" dirty="0"/>
              <a:t> op dat moment waren.</a:t>
            </a:r>
          </a:p>
          <a:p>
            <a:endParaRPr lang="en-GB" sz="2200" dirty="0"/>
          </a:p>
        </p:txBody>
      </p:sp>
      <p:sp>
        <p:nvSpPr>
          <p:cNvPr id="16" name="Google Shape;149;p31">
            <a:extLst>
              <a:ext uri="{FF2B5EF4-FFF2-40B4-BE49-F238E27FC236}">
                <a16:creationId xmlns:a16="http://schemas.microsoft.com/office/drawing/2014/main" id="{7D4EDE51-1D18-49D7-8106-6EABAA1E6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1302275"/>
            <a:ext cx="8148732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NL" sz="3800" i="1" dirty="0"/>
              <a:t>S</a:t>
            </a:r>
            <a:r>
              <a:rPr lang="en" sz="3800" dirty="0"/>
              <a:t>tudie naar gedrag van wetenschappers</a:t>
            </a:r>
            <a:endParaRPr sz="3800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id="{0C7B2CC9-7CB6-4E3B-93E8-3EB60FE3979F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body" idx="1"/>
          </p:nvPr>
        </p:nvSpPr>
        <p:spPr>
          <a:xfrm>
            <a:off x="467544" y="2821500"/>
            <a:ext cx="4608512" cy="1706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endParaRPr sz="6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dirty="0">
                <a:solidFill>
                  <a:srgbClr val="E06666"/>
                </a:solidFill>
              </a:rPr>
              <a:t>Uitkomst: </a:t>
            </a:r>
            <a:r>
              <a:rPr lang="en" dirty="0"/>
              <a:t>12 verschillende onderzoeksteams, </a:t>
            </a:r>
            <a:r>
              <a:rPr lang="en" b="1" dirty="0"/>
              <a:t>12 verschillende adviezen </a:t>
            </a:r>
            <a:r>
              <a:rPr lang="en" dirty="0"/>
              <a:t>aan de behandelaar.</a:t>
            </a:r>
            <a:endParaRPr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endParaRPr dirty="0"/>
          </a:p>
        </p:txBody>
      </p:sp>
      <p:pic>
        <p:nvPicPr>
          <p:cNvPr id="170" name="Google Shape;170;p33" descr="Image result for different opini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363" y="2918350"/>
            <a:ext cx="3870776" cy="32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Afbeeldingsresultaat voor umcg">
            <a:extLst>
              <a:ext uri="{FF2B5EF4-FFF2-40B4-BE49-F238E27FC236}">
                <a16:creationId xmlns:a16="http://schemas.microsoft.com/office/drawing/2014/main" id="{D0D1F57C-B575-47E8-B954-BA883F45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49;p31">
            <a:extLst>
              <a:ext uri="{FF2B5EF4-FFF2-40B4-BE49-F238E27FC236}">
                <a16:creationId xmlns:a16="http://schemas.microsoft.com/office/drawing/2014/main" id="{1BDEB404-124C-4B9A-A7E6-106BB29712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1302275"/>
            <a:ext cx="8148732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NL" sz="3800" i="1" dirty="0"/>
              <a:t>S</a:t>
            </a:r>
            <a:r>
              <a:rPr lang="en" sz="3800" dirty="0"/>
              <a:t>tudie naar gedrag van wetenschappers</a:t>
            </a:r>
            <a:endParaRPr sz="3800" dirty="0"/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3D04BEF8-FFEE-4199-A6B7-EC55DE3557E9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004575"/>
            <a:ext cx="9144003" cy="499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fbeeldingsresultaat voor umcg">
            <a:extLst>
              <a:ext uri="{FF2B5EF4-FFF2-40B4-BE49-F238E27FC236}">
                <a16:creationId xmlns:a16="http://schemas.microsoft.com/office/drawing/2014/main" id="{DDDDA407-588B-4124-98AD-AA9B77FC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288CDB4-B096-4427-BC02-4657992EAE67}"/>
              </a:ext>
            </a:extLst>
          </p:cNvPr>
          <p:cNvSpPr/>
          <p:nvPr/>
        </p:nvSpPr>
        <p:spPr>
          <a:xfrm>
            <a:off x="0" y="6254396"/>
            <a:ext cx="65527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In: Time to get personal? The impact of researchers' choices on the selection of treatment targets using the experience sampling methodology. 10.31234/osf.io/c8vp7 </a:t>
            </a:r>
          </a:p>
          <a:p>
            <a:r>
              <a:rPr lang="en-GB" sz="1100" dirty="0">
                <a:hlinkClick r:id="rId5"/>
              </a:rPr>
              <a:t>https://www.researchgate.net/profile/Yoram_Kunkels</a:t>
            </a:r>
            <a:r>
              <a:rPr lang="en-GB" sz="1100" dirty="0"/>
              <a:t>  </a:t>
            </a:r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3CE48708-DB59-4486-B28D-F55583C4719F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41438"/>
            <a:ext cx="9050839" cy="1079450"/>
          </a:xfrm>
        </p:spPr>
        <p:txBody>
          <a:bodyPr>
            <a:normAutofit fontScale="90000"/>
          </a:bodyPr>
          <a:lstStyle/>
          <a:p>
            <a:r>
              <a:rPr lang="nl-NL" sz="4400" i="1" dirty="0"/>
              <a:t>S</a:t>
            </a:r>
            <a:r>
              <a:rPr lang="en" sz="4400" dirty="0"/>
              <a:t>tudie naar gedrag van wetenschappers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2949A-BF41-40FC-A76A-E23B80B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528" y="2708920"/>
            <a:ext cx="5360590" cy="3374704"/>
          </a:xfrm>
        </p:spPr>
        <p:txBody>
          <a:bodyPr>
            <a:noAutofit/>
          </a:bodyPr>
          <a:lstStyle/>
          <a:p>
            <a:r>
              <a:rPr lang="nl-NL" sz="2100" dirty="0"/>
              <a:t>Geen echte fouten!</a:t>
            </a:r>
          </a:p>
          <a:p>
            <a:r>
              <a:rPr lang="nl-NL" sz="2100" dirty="0"/>
              <a:t>Elke analyse-strategie is verdedigbaar.</a:t>
            </a:r>
          </a:p>
          <a:p>
            <a:r>
              <a:rPr lang="nl-NL" sz="2100" dirty="0"/>
              <a:t>Redenen voor verschillen:</a:t>
            </a:r>
          </a:p>
          <a:p>
            <a:pPr lvl="1"/>
            <a:r>
              <a:rPr lang="nl-NL" sz="2100" dirty="0"/>
              <a:t>Veel keuzepunten tijdens analyse, die net verschil in uitkomsten kunnen maken.</a:t>
            </a:r>
          </a:p>
          <a:p>
            <a:pPr lvl="1"/>
            <a:r>
              <a:rPr lang="nl-NL" sz="2100" dirty="0"/>
              <a:t>Niet transparant genoeg om te kunnen leren van deze keuzepunten.</a:t>
            </a:r>
          </a:p>
        </p:txBody>
      </p:sp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167D9AB-F39B-4152-A8DF-F2BD0189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84;p35" descr="Image result for different opinions">
            <a:extLst>
              <a:ext uri="{FF2B5EF4-FFF2-40B4-BE49-F238E27FC236}">
                <a16:creationId xmlns:a16="http://schemas.microsoft.com/office/drawing/2014/main" id="{5CF95056-17A2-4D49-AF3A-74D240B0ADE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062" y="2708920"/>
            <a:ext cx="3870776" cy="32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50F3AB38-C634-4A93-9A46-E9A6C99889E2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3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14463-7761-4059-A28C-CCE35E08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wij</a:t>
            </a:r>
            <a:r>
              <a:rPr lang="en-GB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9611AD-7AE7-41DA-8448-909EC7EAA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30438"/>
            <a:ext cx="6012159" cy="3754338"/>
          </a:xfrm>
        </p:spPr>
        <p:txBody>
          <a:bodyPr>
            <a:noAutofit/>
          </a:bodyPr>
          <a:lstStyle/>
          <a:p>
            <a:r>
              <a:rPr lang="nl-NL" sz="1700" b="1" dirty="0"/>
              <a:t>Berber Hagedoorn:</a:t>
            </a:r>
            <a:r>
              <a:rPr lang="nl-NL" sz="1700" dirty="0"/>
              <a:t> media- en cultuurwetenschapper, Assistant Professor Media Studies (RUG), gespecialiseerd in schermcultuur, storytelling, en het werken met audiovisuele bronnen en digitale tools voor (media-)onderzoek</a:t>
            </a:r>
          </a:p>
          <a:p>
            <a:endParaRPr lang="nl-NL" sz="1000" dirty="0"/>
          </a:p>
          <a:p>
            <a:r>
              <a:rPr lang="nl-NL" sz="1700" b="1" dirty="0" err="1"/>
              <a:t>Yoram</a:t>
            </a:r>
            <a:r>
              <a:rPr lang="nl-NL" sz="1700" b="1" dirty="0"/>
              <a:t> </a:t>
            </a:r>
            <a:r>
              <a:rPr lang="nl-NL" sz="1700" b="1" dirty="0" err="1"/>
              <a:t>Kunkels</a:t>
            </a:r>
            <a:r>
              <a:rPr lang="nl-NL" sz="1700" dirty="0"/>
              <a:t>: onderzoeker UMCG, richt zich op hartslag- en bewegingsdata van patiënten met een depressieve stoornis, en Meta-</a:t>
            </a:r>
            <a:r>
              <a:rPr lang="nl-NL" sz="1700" dirty="0" err="1"/>
              <a:t>science</a:t>
            </a:r>
            <a:r>
              <a:rPr lang="nl-NL" sz="1700" dirty="0"/>
              <a:t> en wetenschapsintegriteit: hoe kunnen onderzoekers de manier waarop zij wetenschap bedrijven verbeteren</a:t>
            </a:r>
          </a:p>
          <a:p>
            <a:endParaRPr lang="en-GB" sz="1700" dirty="0"/>
          </a:p>
        </p:txBody>
      </p:sp>
      <p:pic>
        <p:nvPicPr>
          <p:cNvPr id="4" name="giphy4">
            <a:hlinkClick r:id="" action="ppaction://media"/>
            <a:extLst>
              <a:ext uri="{FF2B5EF4-FFF2-40B4-BE49-F238E27FC236}">
                <a16:creationId xmlns:a16="http://schemas.microsoft.com/office/drawing/2014/main" id="{91A49DAA-F415-4C8B-84B9-58F4AE9448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144" y="2589299"/>
            <a:ext cx="3036615" cy="3036615"/>
          </a:xfrm>
          <a:prstGeom prst="rect">
            <a:avLst/>
          </a:prstGeom>
        </p:spPr>
      </p:pic>
      <p:pic>
        <p:nvPicPr>
          <p:cNvPr id="5" name="Picture 2" descr="Afbeeldingsresultaat voor umcg">
            <a:extLst>
              <a:ext uri="{FF2B5EF4-FFF2-40B4-BE49-F238E27FC236}">
                <a16:creationId xmlns:a16="http://schemas.microsoft.com/office/drawing/2014/main" id="{202D1F71-022D-44D4-9B4A-276B10D9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41438"/>
            <a:ext cx="9050839" cy="1079450"/>
          </a:xfrm>
        </p:spPr>
        <p:txBody>
          <a:bodyPr>
            <a:normAutofit fontScale="90000"/>
          </a:bodyPr>
          <a:lstStyle/>
          <a:p>
            <a:r>
              <a:rPr lang="nl-NL" dirty="0"/>
              <a:t>Kritische reflectie in de wetenschap?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2949A-BF41-40FC-A76A-E23B80B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558" y="2613403"/>
            <a:ext cx="5394646" cy="4032448"/>
          </a:xfrm>
        </p:spPr>
        <p:txBody>
          <a:bodyPr>
            <a:noAutofit/>
          </a:bodyPr>
          <a:lstStyle/>
          <a:p>
            <a:r>
              <a:rPr lang="nl-NL" sz="1800" dirty="0"/>
              <a:t>Wetenschap als laatste bastion van de waarheid?</a:t>
            </a:r>
          </a:p>
          <a:p>
            <a:pPr lvl="1"/>
            <a:r>
              <a:rPr lang="nl-NL" sz="1800" b="1" dirty="0"/>
              <a:t>Nee, wetenschappers weten het soms ook niet, of zijn het met elkaar oneens.</a:t>
            </a:r>
          </a:p>
          <a:p>
            <a:endParaRPr lang="nl-NL" sz="1000" dirty="0"/>
          </a:p>
          <a:p>
            <a:r>
              <a:rPr lang="nl-NL" sz="1800" dirty="0"/>
              <a:t>Maar reflecteren wetenschappers wel kritisch genoeg?</a:t>
            </a:r>
          </a:p>
          <a:p>
            <a:pPr lvl="1"/>
            <a:r>
              <a:rPr lang="nl-NL" sz="1800" b="1" dirty="0"/>
              <a:t>Ze willen / proberen het wel, maar worden ook tegengewerkt door bestaande instituties en normen.</a:t>
            </a:r>
          </a:p>
          <a:p>
            <a:endParaRPr lang="nl-NL" sz="1800" dirty="0"/>
          </a:p>
        </p:txBody>
      </p:sp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167D9AB-F39B-4152-A8DF-F2BD0189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02;p25" descr="Related image">
            <a:extLst>
              <a:ext uri="{FF2B5EF4-FFF2-40B4-BE49-F238E27FC236}">
                <a16:creationId xmlns:a16="http://schemas.microsoft.com/office/drawing/2014/main" id="{1F21BB21-6D95-4893-A3E0-161115E423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74" t="2915" r="2690" b="1704"/>
          <a:stretch/>
        </p:blipFill>
        <p:spPr>
          <a:xfrm>
            <a:off x="5166567" y="2613403"/>
            <a:ext cx="3864882" cy="38216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051A9929-54F7-4041-8D35-454CD2632D69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39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41438"/>
            <a:ext cx="9050839" cy="1079450"/>
          </a:xfrm>
        </p:spPr>
        <p:txBody>
          <a:bodyPr>
            <a:normAutofit/>
          </a:bodyPr>
          <a:lstStyle/>
          <a:p>
            <a:r>
              <a:rPr lang="nl-NL" dirty="0"/>
              <a:t>Take-home boodschap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2949A-BF41-40FC-A76A-E23B80B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558" y="2613403"/>
            <a:ext cx="8923038" cy="4032448"/>
          </a:xfrm>
        </p:spPr>
        <p:txBody>
          <a:bodyPr>
            <a:noAutofit/>
          </a:bodyPr>
          <a:lstStyle/>
          <a:p>
            <a:r>
              <a:rPr lang="nl-NL" sz="1900" dirty="0"/>
              <a:t>Wees en blijf kritisch, ongeacht wie het zegt; autoriteit van bijv. wetenschapper of ouder zijn zegt niets over capaciteit tot waarheidsvinding.</a:t>
            </a:r>
          </a:p>
          <a:p>
            <a:endParaRPr lang="nl-NL" sz="1900" dirty="0"/>
          </a:p>
          <a:p>
            <a:r>
              <a:rPr lang="nl-NL" sz="1900" dirty="0"/>
              <a:t>Geloof niet blindelings in je eigen ideeën; je zou het ook fout kunnen hebben. Het kost moeite om je wereldbeeld aan te passen.</a:t>
            </a:r>
          </a:p>
          <a:p>
            <a:endParaRPr lang="nl-NL" sz="1900" dirty="0"/>
          </a:p>
          <a:p>
            <a:r>
              <a:rPr lang="nl-NL" sz="1900" dirty="0"/>
              <a:t>Reflecteer op en wees transparant in eventuele (pre-)selectie of bias, van de onderzoeker zelf én van ingezette mediaplatformen, databases, tools (interactie, ‘</a:t>
            </a:r>
            <a:r>
              <a:rPr lang="nl-NL" sz="1900" dirty="0" err="1"/>
              <a:t>affordances</a:t>
            </a:r>
            <a:r>
              <a:rPr lang="nl-NL" sz="1900" dirty="0"/>
              <a:t>’)</a:t>
            </a:r>
          </a:p>
          <a:p>
            <a:endParaRPr lang="nl-NL" sz="1900" dirty="0"/>
          </a:p>
        </p:txBody>
      </p:sp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167D9AB-F39B-4152-A8DF-F2BD0189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70729EFD-B621-4E55-A0EF-CCD705B86E32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38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4">
            <a:extLst>
              <a:ext uri="{FF2B5EF4-FFF2-40B4-BE49-F238E27FC236}">
                <a16:creationId xmlns:a16="http://schemas.microsoft.com/office/drawing/2014/main" id="{78AB75E5-824F-42B9-A86F-C52AF183956D}"/>
              </a:ext>
            </a:extLst>
          </p:cNvPr>
          <p:cNvSpPr txBox="1">
            <a:spLocks/>
          </p:cNvSpPr>
          <p:nvPr/>
        </p:nvSpPr>
        <p:spPr bwMode="auto">
          <a:xfrm>
            <a:off x="-1" y="3717032"/>
            <a:ext cx="60089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None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nl-NL" kern="0" dirty="0"/>
              <a:t>dr. Berber Hagedoorn</a:t>
            </a:r>
          </a:p>
          <a:p>
            <a:r>
              <a:rPr lang="nl-NL" kern="0" dirty="0"/>
              <a:t>Assistent Professor Media Studies, </a:t>
            </a:r>
          </a:p>
          <a:p>
            <a:r>
              <a:rPr lang="nl-NL" kern="0" dirty="0"/>
              <a:t>Rijksuniversiteit Groningen</a:t>
            </a:r>
          </a:p>
          <a:p>
            <a:r>
              <a:rPr lang="en-GB" dirty="0">
                <a:hlinkClick r:id="rId3"/>
              </a:rPr>
              <a:t>https://berberhagedoorn.wordpress.com</a:t>
            </a:r>
            <a:endParaRPr lang="nl-NL" kern="0" dirty="0"/>
          </a:p>
          <a:p>
            <a:endParaRPr lang="nl-NL" kern="0" dirty="0"/>
          </a:p>
          <a:p>
            <a:r>
              <a:rPr lang="en-GB" kern="0" dirty="0"/>
              <a:t>Yoram Kevin </a:t>
            </a:r>
            <a:r>
              <a:rPr lang="en-GB" kern="0" dirty="0" err="1"/>
              <a:t>Kunkels</a:t>
            </a:r>
            <a:r>
              <a:rPr lang="en-GB" kern="0" dirty="0"/>
              <a:t>, MSc. (Res.)</a:t>
            </a:r>
          </a:p>
          <a:p>
            <a:r>
              <a:rPr lang="en-GB" kern="0" dirty="0" err="1"/>
              <a:t>Onderzoeker</a:t>
            </a:r>
            <a:r>
              <a:rPr lang="en-GB" kern="0" dirty="0"/>
              <a:t> </a:t>
            </a:r>
            <a:r>
              <a:rPr lang="en-GB" dirty="0"/>
              <a:t>UMCG/</a:t>
            </a:r>
            <a:r>
              <a:rPr lang="en-GB" dirty="0" err="1"/>
              <a:t>Faculteit</a:t>
            </a:r>
            <a:r>
              <a:rPr lang="en-GB" dirty="0"/>
              <a:t> </a:t>
            </a:r>
            <a:r>
              <a:rPr lang="en-GB" dirty="0" err="1"/>
              <a:t>Medische</a:t>
            </a:r>
            <a:r>
              <a:rPr lang="en-GB" dirty="0"/>
              <a:t> </a:t>
            </a:r>
            <a:r>
              <a:rPr lang="en-GB" dirty="0" err="1"/>
              <a:t>Wetenschappen</a:t>
            </a:r>
            <a:endParaRPr lang="en-GB" dirty="0"/>
          </a:p>
          <a:p>
            <a:r>
              <a:rPr lang="en-GB" dirty="0">
                <a:hlinkClick r:id="rId4"/>
              </a:rPr>
              <a:t>http://ykkunkels.com</a:t>
            </a:r>
            <a:endParaRPr lang="en-GB" kern="0" dirty="0"/>
          </a:p>
          <a:p>
            <a:endParaRPr lang="en-GB" kern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85DB1F-178B-4435-90EC-51E4E8FC8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84288"/>
            <a:ext cx="9144000" cy="1136600"/>
          </a:xfrm>
        </p:spPr>
        <p:txBody>
          <a:bodyPr/>
          <a:lstStyle/>
          <a:p>
            <a:r>
              <a:rPr lang="en-GB" sz="3600" dirty="0" err="1"/>
              <a:t>Tijd</a:t>
            </a:r>
            <a:r>
              <a:rPr lang="en-GB" sz="3600" dirty="0"/>
              <a:t> </a:t>
            </a:r>
            <a:r>
              <a:rPr lang="en-GB" sz="3600" dirty="0" err="1"/>
              <a:t>voor</a:t>
            </a:r>
            <a:r>
              <a:rPr lang="en-GB" sz="3600" dirty="0"/>
              <a:t> </a:t>
            </a:r>
            <a:r>
              <a:rPr lang="en-GB" sz="3600" dirty="0" err="1"/>
              <a:t>vragen</a:t>
            </a:r>
            <a:r>
              <a:rPr lang="en-GB" sz="3600" dirty="0"/>
              <a:t>/</a:t>
            </a:r>
            <a:r>
              <a:rPr lang="en-GB" sz="3600" dirty="0" err="1"/>
              <a:t>discussie</a:t>
            </a:r>
            <a:r>
              <a:rPr lang="en-GB" sz="3600" dirty="0"/>
              <a:t> </a:t>
            </a:r>
            <a:r>
              <a:rPr lang="en-GB" sz="3600" dirty="0">
                <a:sym typeface="Wingdings" panose="05000000000000000000" pitchFamily="2" charset="2"/>
              </a:rPr>
              <a:t></a:t>
            </a:r>
            <a:r>
              <a:rPr lang="en-GB" sz="3600" dirty="0"/>
              <a:t> </a:t>
            </a:r>
          </a:p>
        </p:txBody>
      </p:sp>
      <p:pic>
        <p:nvPicPr>
          <p:cNvPr id="5" name="Picture 2" descr="Afbeeldingsresultaat voor umcg">
            <a:extLst>
              <a:ext uri="{FF2B5EF4-FFF2-40B4-BE49-F238E27FC236}">
                <a16:creationId xmlns:a16="http://schemas.microsoft.com/office/drawing/2014/main" id="{EAEF43FD-3095-4EFC-B050-6C83ECA66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31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D9BDD0E-92EB-484B-B0F8-E36804D78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924" y="2492896"/>
            <a:ext cx="4440076" cy="27146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C5386D-02EE-41E6-AA8D-32AC923052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314" b="978"/>
          <a:stretch/>
        </p:blipFill>
        <p:spPr>
          <a:xfrm>
            <a:off x="4997814" y="4413201"/>
            <a:ext cx="4146186" cy="24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08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5DB1F-178B-4435-90EC-51E4E8FC8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84288"/>
            <a:ext cx="9144000" cy="990217"/>
          </a:xfrm>
        </p:spPr>
        <p:txBody>
          <a:bodyPr/>
          <a:lstStyle/>
          <a:p>
            <a:r>
              <a:rPr lang="en-GB" sz="3600" dirty="0"/>
              <a:t>Dank </a:t>
            </a:r>
            <a:r>
              <a:rPr lang="en-GB" sz="3600" dirty="0" err="1"/>
              <a:t>voor</a:t>
            </a:r>
            <a:r>
              <a:rPr lang="en-GB" sz="3600" dirty="0"/>
              <a:t> </a:t>
            </a:r>
            <a:r>
              <a:rPr lang="en-GB" sz="3600" dirty="0" err="1"/>
              <a:t>uw</a:t>
            </a:r>
            <a:r>
              <a:rPr lang="en-GB" sz="3600" dirty="0"/>
              <a:t> </a:t>
            </a:r>
            <a:r>
              <a:rPr lang="en-GB" sz="3600" dirty="0" err="1"/>
              <a:t>aandacht</a:t>
            </a:r>
            <a:r>
              <a:rPr lang="en-GB" sz="3600" dirty="0"/>
              <a:t>! </a:t>
            </a:r>
          </a:p>
        </p:txBody>
      </p:sp>
      <p:pic>
        <p:nvPicPr>
          <p:cNvPr id="4" name="giphy5">
            <a:hlinkClick r:id="" action="ppaction://media"/>
            <a:extLst>
              <a:ext uri="{FF2B5EF4-FFF2-40B4-BE49-F238E27FC236}">
                <a16:creationId xmlns:a16="http://schemas.microsoft.com/office/drawing/2014/main" id="{2B0C68D1-FE49-44E6-9F5B-BD2014D5B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4852578" y="2924944"/>
            <a:ext cx="4291422" cy="321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umcg">
            <a:extLst>
              <a:ext uri="{FF2B5EF4-FFF2-40B4-BE49-F238E27FC236}">
                <a16:creationId xmlns:a16="http://schemas.microsoft.com/office/drawing/2014/main" id="{1BFE986C-E1C0-4A4D-9F86-1F4BA5A9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ndertitel 4">
            <a:extLst>
              <a:ext uri="{FF2B5EF4-FFF2-40B4-BE49-F238E27FC236}">
                <a16:creationId xmlns:a16="http://schemas.microsoft.com/office/drawing/2014/main" id="{1FB17E90-DF2E-4FD8-930A-5E9533A7CDDA}"/>
              </a:ext>
            </a:extLst>
          </p:cNvPr>
          <p:cNvSpPr txBox="1">
            <a:spLocks/>
          </p:cNvSpPr>
          <p:nvPr/>
        </p:nvSpPr>
        <p:spPr bwMode="auto">
          <a:xfrm>
            <a:off x="-180528" y="3717032"/>
            <a:ext cx="60089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091" tIns="45717" rIns="267843" bIns="45717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34" charset="0"/>
              <a:buNone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5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+mn-lt"/>
                <a:cs typeface="+mn-cs"/>
              </a:defRPr>
            </a:lvl2pPr>
            <a:lvl3pPr marL="744538" indent="-242888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3pPr>
            <a:lvl4pPr marL="10096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4pPr>
            <a:lvl5pPr marL="126047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5pPr>
            <a:lvl6pPr marL="17176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6pPr>
            <a:lvl7pPr marL="21748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7pPr>
            <a:lvl8pPr marL="26320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8pPr>
            <a:lvl9pPr marL="3089275" indent="-249238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-"/>
              <a:defRPr sz="2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nl-NL" kern="0" dirty="0"/>
              <a:t>dr. Berber Hagedoorn</a:t>
            </a:r>
          </a:p>
          <a:p>
            <a:r>
              <a:rPr lang="nl-NL" kern="0" dirty="0"/>
              <a:t>Assistent Professor Media Studies, </a:t>
            </a:r>
          </a:p>
          <a:p>
            <a:r>
              <a:rPr lang="nl-NL" kern="0" dirty="0"/>
              <a:t>Rijksuniversiteit Groningen</a:t>
            </a:r>
          </a:p>
          <a:p>
            <a:r>
              <a:rPr lang="en-GB" dirty="0">
                <a:hlinkClick r:id="rId7"/>
              </a:rPr>
              <a:t>https://berberhagedoorn.wordpress.com</a:t>
            </a:r>
            <a:endParaRPr lang="nl-NL" kern="0" dirty="0"/>
          </a:p>
          <a:p>
            <a:endParaRPr lang="nl-NL" kern="0" dirty="0"/>
          </a:p>
          <a:p>
            <a:r>
              <a:rPr lang="en-GB" kern="0" dirty="0"/>
              <a:t>Yoram Kevin </a:t>
            </a:r>
            <a:r>
              <a:rPr lang="en-GB" kern="0" dirty="0" err="1"/>
              <a:t>Kunkels</a:t>
            </a:r>
            <a:r>
              <a:rPr lang="en-GB" kern="0" dirty="0"/>
              <a:t>, MSc. (Res.)</a:t>
            </a:r>
          </a:p>
          <a:p>
            <a:r>
              <a:rPr lang="en-GB" kern="0" dirty="0" err="1"/>
              <a:t>Onderzoeker</a:t>
            </a:r>
            <a:r>
              <a:rPr lang="en-GB" kern="0" dirty="0"/>
              <a:t> </a:t>
            </a:r>
            <a:r>
              <a:rPr lang="en-GB" dirty="0"/>
              <a:t>UMCG/</a:t>
            </a:r>
            <a:r>
              <a:rPr lang="en-GB" dirty="0" err="1"/>
              <a:t>Faculteit</a:t>
            </a:r>
            <a:r>
              <a:rPr lang="en-GB" dirty="0"/>
              <a:t> </a:t>
            </a:r>
            <a:r>
              <a:rPr lang="en-GB" dirty="0" err="1"/>
              <a:t>Medische</a:t>
            </a:r>
            <a:r>
              <a:rPr lang="en-GB" dirty="0"/>
              <a:t> </a:t>
            </a:r>
            <a:r>
              <a:rPr lang="en-GB" dirty="0" err="1"/>
              <a:t>Wetenschappen</a:t>
            </a:r>
            <a:endParaRPr lang="en-GB" dirty="0"/>
          </a:p>
          <a:p>
            <a:r>
              <a:rPr lang="en-GB" dirty="0">
                <a:hlinkClick r:id="rId8"/>
              </a:rPr>
              <a:t>http://ykkunkels.com</a:t>
            </a:r>
            <a:endParaRPr lang="en-GB" kern="0" dirty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73892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1438"/>
            <a:ext cx="4860031" cy="1007442"/>
          </a:xfrm>
        </p:spPr>
        <p:txBody>
          <a:bodyPr>
            <a:normAutofit fontScale="90000"/>
          </a:bodyPr>
          <a:lstStyle/>
          <a:p>
            <a:r>
              <a:rPr lang="en-GB" dirty="0"/>
              <a:t>Centrale </a:t>
            </a:r>
            <a:r>
              <a:rPr lang="en-GB" dirty="0" err="1"/>
              <a:t>vraag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2949A-BF41-40FC-A76A-E23B80B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48880"/>
            <a:ext cx="5054599" cy="4199558"/>
          </a:xfrm>
        </p:spPr>
        <p:txBody>
          <a:bodyPr>
            <a:normAutofit fontScale="77500" lnSpcReduction="20000"/>
          </a:bodyPr>
          <a:lstStyle/>
          <a:p>
            <a:r>
              <a:rPr lang="nl-NL" sz="3600" dirty="0"/>
              <a:t>Reflecteren we wel kritisch genoeg in de wetenschap en in de maatschappij?</a:t>
            </a:r>
          </a:p>
          <a:p>
            <a:endParaRPr lang="nl-NL" sz="3600" dirty="0"/>
          </a:p>
          <a:p>
            <a:r>
              <a:rPr lang="nl-NL" sz="3600" dirty="0"/>
              <a:t>Waarom vinden mensen zelfkritiek moeilijk vandaag de dag?</a:t>
            </a:r>
          </a:p>
        </p:txBody>
      </p:sp>
      <p:pic>
        <p:nvPicPr>
          <p:cNvPr id="1026" name="Picture 2" descr="Afbeeldingsresultaat voor &quot;meta science&quot; mistakes">
            <a:extLst>
              <a:ext uri="{FF2B5EF4-FFF2-40B4-BE49-F238E27FC236}">
                <a16:creationId xmlns:a16="http://schemas.microsoft.com/office/drawing/2014/main" id="{448CDA2D-68A1-4F77-B9CB-10604AB6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0"/>
            <a:ext cx="4086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14DC5071-7212-4CA8-9BB0-9185AE3FA2AA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167D9AB-F39B-4152-A8DF-F2BD0189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86" y="32213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3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118F07B-E05C-4257-B39B-B53A6F06B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75874"/>
            <a:ext cx="9140825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300" dirty="0" err="1"/>
              <a:t>Beschrijven</a:t>
            </a:r>
            <a:r>
              <a:rPr lang="en-GB" altLang="en-US" sz="3300" dirty="0"/>
              <a:t> van </a:t>
            </a:r>
            <a:r>
              <a:rPr lang="en-GB" altLang="en-US" sz="3300" dirty="0" err="1"/>
              <a:t>praktijken</a:t>
            </a:r>
            <a:r>
              <a:rPr lang="en-GB" altLang="en-US" sz="3300" dirty="0"/>
              <a:t> </a:t>
            </a:r>
            <a:r>
              <a:rPr lang="en-GB" altLang="en-US" sz="3300" dirty="0" err="1"/>
              <a:t>onderdeel</a:t>
            </a:r>
            <a:r>
              <a:rPr lang="en-GB" altLang="en-US" sz="3300" dirty="0"/>
              <a:t> van </a:t>
            </a:r>
            <a:r>
              <a:rPr lang="en-GB" altLang="en-US" sz="3300" dirty="0" err="1"/>
              <a:t>waarheidsvinding</a:t>
            </a:r>
            <a:endParaRPr lang="en-GB" altLang="en-US" sz="3300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292D329-A2D3-4E03-AE64-324D76091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272" y="2518570"/>
            <a:ext cx="5759450" cy="441166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GB" altLang="en-US" sz="2400" b="1" dirty="0"/>
              <a:t>"Task of philosophy as that of detecting, even producing, differences"</a:t>
            </a:r>
          </a:p>
          <a:p>
            <a:pPr lvl="1" eaLnBrk="1" hangingPunct="1">
              <a:lnSpc>
                <a:spcPct val="120000"/>
              </a:lnSpc>
            </a:pPr>
            <a:r>
              <a:rPr lang="en-GB" altLang="en-US" sz="2200" dirty="0"/>
              <a:t>Pascal Engel (in: Richard </a:t>
            </a:r>
            <a:r>
              <a:rPr lang="en-GB" altLang="en-US" sz="2200" dirty="0" err="1"/>
              <a:t>Rorty</a:t>
            </a:r>
            <a:r>
              <a:rPr lang="en-GB" altLang="en-US" sz="2200" dirty="0"/>
              <a:t> &amp; Pascal Engel, </a:t>
            </a:r>
            <a:r>
              <a:rPr lang="en-GB" altLang="en-US" sz="2200" i="1" dirty="0"/>
              <a:t>What's The Use of Truth?, </a:t>
            </a:r>
            <a:r>
              <a:rPr lang="en-GB" altLang="en-US" sz="2200" dirty="0"/>
              <a:t>2007)</a:t>
            </a:r>
          </a:p>
          <a:p>
            <a:pPr eaLnBrk="1" hangingPunct="1">
              <a:lnSpc>
                <a:spcPct val="120000"/>
              </a:lnSpc>
            </a:pPr>
            <a:endParaRPr lang="en-GB" altLang="en-US" sz="2400" b="1" dirty="0"/>
          </a:p>
          <a:p>
            <a:pPr eaLnBrk="1" hangingPunct="1">
              <a:lnSpc>
                <a:spcPct val="120000"/>
              </a:lnSpc>
            </a:pPr>
            <a:r>
              <a:rPr lang="en-GB" altLang="en-US" sz="2400" b="1" dirty="0"/>
              <a:t>"I'll teach you differences!"</a:t>
            </a:r>
          </a:p>
          <a:p>
            <a:pPr lvl="1" eaLnBrk="1" hangingPunct="1">
              <a:lnSpc>
                <a:spcPct val="120000"/>
              </a:lnSpc>
            </a:pPr>
            <a:r>
              <a:rPr lang="en-GB" altLang="en-US" sz="2200" dirty="0"/>
              <a:t>Ludwig Wittgenstein </a:t>
            </a:r>
            <a:r>
              <a:rPr lang="en-GB" altLang="en-US" sz="2200" dirty="0" err="1"/>
              <a:t>tegen</a:t>
            </a:r>
            <a:r>
              <a:rPr lang="en-GB" altLang="en-US" sz="2200" dirty="0"/>
              <a:t> Hegel (in: Rush </a:t>
            </a:r>
            <a:r>
              <a:rPr lang="en-GB" altLang="en-US" sz="2200" dirty="0" err="1"/>
              <a:t>Rhees</a:t>
            </a:r>
            <a:r>
              <a:rPr lang="en-GB" altLang="en-US" sz="2200" dirty="0"/>
              <a:t>, </a:t>
            </a:r>
            <a:r>
              <a:rPr lang="en-GB" altLang="en-US" sz="2200" i="1" dirty="0"/>
              <a:t>Recollections of Wittgenstein</a:t>
            </a:r>
            <a:r>
              <a:rPr lang="en-GB" altLang="en-US" sz="2200" dirty="0"/>
              <a:t>, 1984, p. 157)</a:t>
            </a:r>
          </a:p>
          <a:p>
            <a:pPr lvl="1" eaLnBrk="1" hangingPunct="1">
              <a:lnSpc>
                <a:spcPct val="120000"/>
              </a:lnSpc>
            </a:pPr>
            <a:r>
              <a:rPr lang="en-GB" altLang="en-US" sz="2200" dirty="0" err="1"/>
              <a:t>Naar</a:t>
            </a:r>
            <a:r>
              <a:rPr lang="en-GB" altLang="en-US" sz="2200" dirty="0"/>
              <a:t> Earl of Kent </a:t>
            </a:r>
            <a:r>
              <a:rPr lang="en-GB" altLang="en-US" sz="2200" dirty="0" err="1"/>
              <a:t>tegen</a:t>
            </a:r>
            <a:r>
              <a:rPr lang="en-GB" altLang="en-US" sz="2200" dirty="0"/>
              <a:t> King Lear (in: William Shakespeare's </a:t>
            </a:r>
            <a:r>
              <a:rPr lang="en-GB" altLang="en-US" sz="2200" i="1" dirty="0"/>
              <a:t>King Lear</a:t>
            </a:r>
            <a:r>
              <a:rPr lang="en-GB" altLang="en-US" sz="2200" dirty="0"/>
              <a:t>, 1605)</a:t>
            </a:r>
          </a:p>
          <a:p>
            <a:pPr eaLnBrk="1" hangingPunct="1">
              <a:lnSpc>
                <a:spcPct val="120000"/>
              </a:lnSpc>
            </a:pPr>
            <a:endParaRPr lang="en-GB" altLang="en-US" sz="2300" dirty="0"/>
          </a:p>
        </p:txBody>
      </p:sp>
      <p:pic>
        <p:nvPicPr>
          <p:cNvPr id="10244" name="Picture 5" descr="King%20L1">
            <a:extLst>
              <a:ext uri="{FF2B5EF4-FFF2-40B4-BE49-F238E27FC236}">
                <a16:creationId xmlns:a16="http://schemas.microsoft.com/office/drawing/2014/main" id="{29C9F9E3-1545-439A-A134-95482D73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04" y="3861048"/>
            <a:ext cx="299695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wittgenstein">
            <a:extLst>
              <a:ext uri="{FF2B5EF4-FFF2-40B4-BE49-F238E27FC236}">
                <a16:creationId xmlns:a16="http://schemas.microsoft.com/office/drawing/2014/main" id="{A298B329-1E63-4D3D-8C43-6F9A1EF5A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26" y="1916832"/>
            <a:ext cx="2333708" cy="186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3CFC0798-F5ED-42FA-9368-F1A212EBC068}"/>
              </a:ext>
            </a:extLst>
          </p:cNvPr>
          <p:cNvSpPr/>
          <p:nvPr/>
        </p:nvSpPr>
        <p:spPr>
          <a:xfrm>
            <a:off x="85676" y="6597352"/>
            <a:ext cx="158359" cy="188003"/>
          </a:xfrm>
          <a:prstGeom prst="triangl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  <p:pic>
        <p:nvPicPr>
          <p:cNvPr id="7" name="Picture 2" descr="Afbeeldingsresultaat voor umcg">
            <a:extLst>
              <a:ext uri="{FF2B5EF4-FFF2-40B4-BE49-F238E27FC236}">
                <a16:creationId xmlns:a16="http://schemas.microsoft.com/office/drawing/2014/main" id="{970320BC-090E-43CB-8FBD-54C8C67B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131" y="1484784"/>
            <a:ext cx="8989144" cy="576064"/>
          </a:xfrm>
        </p:spPr>
        <p:txBody>
          <a:bodyPr>
            <a:noAutofit/>
          </a:bodyPr>
          <a:lstStyle/>
          <a:p>
            <a:r>
              <a:rPr lang="en-GB" sz="3000" dirty="0">
                <a:solidFill>
                  <a:schemeClr val="tx1"/>
                </a:solidFill>
              </a:rPr>
              <a:t>Onze </a:t>
            </a:r>
            <a:r>
              <a:rPr lang="en-GB" sz="3000" dirty="0" err="1">
                <a:solidFill>
                  <a:schemeClr val="tx1"/>
                </a:solidFill>
              </a:rPr>
              <a:t>maatschappij</a:t>
            </a:r>
            <a:r>
              <a:rPr lang="en-GB" sz="3000" dirty="0">
                <a:solidFill>
                  <a:schemeClr val="tx1"/>
                </a:solidFill>
              </a:rPr>
              <a:t> </a:t>
            </a:r>
            <a:r>
              <a:rPr lang="en-GB" sz="3000" dirty="0" err="1">
                <a:solidFill>
                  <a:schemeClr val="tx1"/>
                </a:solidFill>
              </a:rPr>
              <a:t>vandaag</a:t>
            </a:r>
            <a:r>
              <a:rPr lang="en-GB" sz="3000" dirty="0">
                <a:solidFill>
                  <a:schemeClr val="tx1"/>
                </a:solidFill>
              </a:rPr>
              <a:t> de </a:t>
            </a:r>
            <a:r>
              <a:rPr lang="en-GB" sz="3000" dirty="0" err="1">
                <a:solidFill>
                  <a:schemeClr val="tx1"/>
                </a:solidFill>
              </a:rPr>
              <a:t>dag</a:t>
            </a:r>
            <a:r>
              <a:rPr lang="en-GB" sz="3000" dirty="0">
                <a:solidFill>
                  <a:schemeClr val="tx1"/>
                </a:solidFill>
              </a:rPr>
              <a:t> is </a:t>
            </a:r>
            <a:r>
              <a:rPr lang="en-GB" sz="3000" dirty="0" err="1">
                <a:solidFill>
                  <a:schemeClr val="tx1"/>
                </a:solidFill>
              </a:rPr>
              <a:t>een</a:t>
            </a:r>
            <a:r>
              <a:rPr lang="en-GB" sz="3000" dirty="0">
                <a:solidFill>
                  <a:schemeClr val="tx1"/>
                </a:solidFill>
              </a:rPr>
              <a:t> '</a:t>
            </a:r>
            <a:r>
              <a:rPr lang="en-GB" sz="3000" dirty="0" err="1">
                <a:solidFill>
                  <a:schemeClr val="tx1"/>
                </a:solidFill>
              </a:rPr>
              <a:t>associatiemaatschappij</a:t>
            </a:r>
            <a:r>
              <a:rPr lang="en-GB" sz="3000" dirty="0">
                <a:solidFill>
                  <a:schemeClr val="tx1"/>
                </a:solidFill>
              </a:rPr>
              <a:t>' </a:t>
            </a:r>
          </a:p>
        </p:txBody>
      </p:sp>
      <p:pic>
        <p:nvPicPr>
          <p:cNvPr id="2050" name="Picture 2" descr="https://www.emerce.nl/content/uploads/2016/01/papierstabel-buro-iii.jpg">
            <a:extLst>
              <a:ext uri="{FF2B5EF4-FFF2-40B4-BE49-F238E27FC236}">
                <a16:creationId xmlns:a16="http://schemas.microsoft.com/office/drawing/2014/main" id="{F40319FB-7F7E-4CC9-88DC-24DE2B2B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31133"/>
            <a:ext cx="3575099" cy="23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emmeennieuwemedia.files.wordpress.com/2012/11/information-overload.jpg">
            <a:extLst>
              <a:ext uri="{FF2B5EF4-FFF2-40B4-BE49-F238E27FC236}">
                <a16:creationId xmlns:a16="http://schemas.microsoft.com/office/drawing/2014/main" id="{80277A7E-769D-4C63-801B-3712E24B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55" y="4397578"/>
            <a:ext cx="3168352" cy="22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977F4E4-0592-400F-B7E0-27077374CA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2" t="5317" r="7732" b="10148"/>
          <a:stretch/>
        </p:blipFill>
        <p:spPr>
          <a:xfrm>
            <a:off x="683568" y="2431133"/>
            <a:ext cx="3583194" cy="3583194"/>
          </a:xfrm>
          <a:prstGeom prst="rect">
            <a:avLst/>
          </a:prstGeom>
        </p:spPr>
      </p:pic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A8B1FDC1-2F73-4A82-BFEB-5CEB097A7292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  <p:pic>
        <p:nvPicPr>
          <p:cNvPr id="14" name="Picture 2" descr="Afbeeldingsresultaat voor umcg">
            <a:extLst>
              <a:ext uri="{FF2B5EF4-FFF2-40B4-BE49-F238E27FC236}">
                <a16:creationId xmlns:a16="http://schemas.microsoft.com/office/drawing/2014/main" id="{DEC5F0FF-C637-4C73-B0F7-F4639D1E3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20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1484784"/>
            <a:ext cx="9171525" cy="576064"/>
          </a:xfrm>
        </p:spPr>
        <p:txBody>
          <a:bodyPr>
            <a:noAutofit/>
          </a:bodyPr>
          <a:lstStyle/>
          <a:p>
            <a:r>
              <a:rPr lang="nl-NL" sz="2400" dirty="0">
                <a:solidFill>
                  <a:schemeClr val="tx1"/>
                </a:solidFill>
              </a:rPr>
              <a:t>Wat is 'waar'? Welke informatie kan ik vertrouwen? Het lijkt wel of we kritischer moeten zijn dan ooit! </a:t>
            </a:r>
          </a:p>
        </p:txBody>
      </p:sp>
      <p:pic>
        <p:nvPicPr>
          <p:cNvPr id="1026" name="Picture 2" descr="Afbeeldingsresultaat voor fake news">
            <a:extLst>
              <a:ext uri="{FF2B5EF4-FFF2-40B4-BE49-F238E27FC236}">
                <a16:creationId xmlns:a16="http://schemas.microsoft.com/office/drawing/2014/main" id="{994C461E-FD35-4D7C-AB9A-87C9BC1CF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51570"/>
            <a:ext cx="6840760" cy="45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574D795-6D45-4DD0-A918-980CB4C7E17E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  <p:pic>
        <p:nvPicPr>
          <p:cNvPr id="8" name="Picture 2" descr="Afbeeldingsresultaat voor umcg">
            <a:extLst>
              <a:ext uri="{FF2B5EF4-FFF2-40B4-BE49-F238E27FC236}">
                <a16:creationId xmlns:a16="http://schemas.microsoft.com/office/drawing/2014/main" id="{AB3C1A15-C7B9-4677-A309-C231F74E5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0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9D4E4FC-2EB6-4BD2-A81A-443BD7798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2" y="1972999"/>
            <a:ext cx="7318329" cy="4318000"/>
          </a:xfrm>
        </p:spPr>
      </p:pic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B1AD382E-98BE-4799-8283-D0EDEB86E951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  <p:pic>
        <p:nvPicPr>
          <p:cNvPr id="5" name="Picture 2" descr="Afbeeldingsresultaat voor umcg">
            <a:extLst>
              <a:ext uri="{FF2B5EF4-FFF2-40B4-BE49-F238E27FC236}">
                <a16:creationId xmlns:a16="http://schemas.microsoft.com/office/drawing/2014/main" id="{8600845D-E98A-4DE5-96F6-1D16BFBB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5F499E1-7A61-4877-A156-17BC9656698C}"/>
              </a:ext>
            </a:extLst>
          </p:cNvPr>
          <p:cNvSpPr/>
          <p:nvPr/>
        </p:nvSpPr>
        <p:spPr>
          <a:xfrm rot="16200000">
            <a:off x="-1755804" y="3275111"/>
            <a:ext cx="3880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/>
              <a:t>"Filter Bubbles and Echo Chambers"</a:t>
            </a:r>
          </a:p>
          <a:p>
            <a:r>
              <a:rPr lang="en-GB" sz="700" dirty="0">
                <a:hlinkClick r:id="rId5"/>
              </a:rPr>
              <a:t>https://www.youtube.com/watch?v=Zk1o2BpC79g</a:t>
            </a:r>
            <a:endParaRPr lang="en-GB" sz="7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C427E4A-47D1-4696-B49E-81083A1008B5}"/>
              </a:ext>
            </a:extLst>
          </p:cNvPr>
          <p:cNvSpPr/>
          <p:nvPr/>
        </p:nvSpPr>
        <p:spPr>
          <a:xfrm>
            <a:off x="930766" y="6290999"/>
            <a:ext cx="7546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We </a:t>
            </a:r>
            <a:r>
              <a:rPr lang="en-GB" b="1" dirty="0" err="1">
                <a:latin typeface="+mj-lt"/>
              </a:rPr>
              <a:t>zijn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meer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zelfreflexief</a:t>
            </a:r>
            <a:r>
              <a:rPr lang="en-GB" b="1" dirty="0">
                <a:latin typeface="+mj-lt"/>
              </a:rPr>
              <a:t>, maar </a:t>
            </a:r>
            <a:r>
              <a:rPr lang="en-GB" b="1" dirty="0" err="1">
                <a:latin typeface="+mj-lt"/>
              </a:rPr>
              <a:t>zijn</a:t>
            </a:r>
            <a:r>
              <a:rPr lang="en-GB" b="1" dirty="0">
                <a:latin typeface="+mj-lt"/>
              </a:rPr>
              <a:t> we </a:t>
            </a:r>
            <a:r>
              <a:rPr lang="en-GB" b="1" dirty="0" err="1">
                <a:latin typeface="+mj-lt"/>
              </a:rPr>
              <a:t>ook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kritisch</a:t>
            </a:r>
            <a:r>
              <a:rPr lang="en-GB" b="1" dirty="0">
                <a:latin typeface="+mj-lt"/>
              </a:rPr>
              <a:t>?! </a:t>
            </a:r>
            <a:endParaRPr lang="nl-NL" b="1" dirty="0">
              <a:latin typeface="+mj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BE159DE-840E-4BEC-AAF4-3448323FE4BD}"/>
              </a:ext>
            </a:extLst>
          </p:cNvPr>
          <p:cNvSpPr txBox="1">
            <a:spLocks/>
          </p:cNvSpPr>
          <p:nvPr/>
        </p:nvSpPr>
        <p:spPr bwMode="auto">
          <a:xfrm>
            <a:off x="-180528" y="1403822"/>
            <a:ext cx="898914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5720" rIns="270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GB" sz="2200" b="1" kern="0">
                <a:solidFill>
                  <a:schemeClr val="tx1"/>
                </a:solidFill>
              </a:rPr>
              <a:t>Noodzaak voor kritische (zelf-)reflectie: </a:t>
            </a:r>
            <a:r>
              <a:rPr lang="en-GB" sz="2200" kern="0">
                <a:solidFill>
                  <a:schemeClr val="tx1"/>
                </a:solidFill>
              </a:rPr>
              <a:t>Wie/wat zijn jouw 'filters'? Wat zijn jouw informatie 'bubbles'? </a:t>
            </a:r>
            <a:endParaRPr lang="en-GB" sz="22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51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0" y="1700808"/>
            <a:ext cx="8989144" cy="576064"/>
          </a:xfrm>
        </p:spPr>
        <p:txBody>
          <a:bodyPr>
            <a:noAutofit/>
          </a:bodyPr>
          <a:lstStyle/>
          <a:p>
            <a:r>
              <a:rPr lang="en-GB" sz="2700" i="1" dirty="0">
                <a:solidFill>
                  <a:schemeClr val="tx1"/>
                </a:solidFill>
              </a:rPr>
              <a:t>Voorbeeld 1:</a:t>
            </a:r>
            <a:r>
              <a:rPr lang="en-GB" sz="2700" dirty="0">
                <a:solidFill>
                  <a:schemeClr val="tx1"/>
                </a:solidFill>
              </a:rPr>
              <a:t> </a:t>
            </a:r>
            <a:r>
              <a:rPr lang="en-GB" sz="2700" dirty="0" err="1">
                <a:solidFill>
                  <a:schemeClr val="tx1"/>
                </a:solidFill>
              </a:rPr>
              <a:t>studie</a:t>
            </a:r>
            <a:r>
              <a:rPr lang="en-GB" sz="2700" dirty="0">
                <a:solidFill>
                  <a:schemeClr val="tx1"/>
                </a:solidFill>
              </a:rPr>
              <a:t> </a:t>
            </a:r>
            <a:r>
              <a:rPr lang="en-GB" sz="2700" dirty="0" err="1">
                <a:solidFill>
                  <a:schemeClr val="tx1"/>
                </a:solidFill>
              </a:rPr>
              <a:t>naar</a:t>
            </a:r>
            <a:r>
              <a:rPr lang="en-GB" sz="2700" dirty="0">
                <a:solidFill>
                  <a:schemeClr val="tx1"/>
                </a:solidFill>
              </a:rPr>
              <a:t> </a:t>
            </a:r>
            <a:r>
              <a:rPr lang="en-GB" sz="2700" dirty="0" err="1">
                <a:solidFill>
                  <a:schemeClr val="tx1"/>
                </a:solidFill>
              </a:rPr>
              <a:t>gebruik</a:t>
            </a:r>
            <a:r>
              <a:rPr lang="en-GB" sz="2700" dirty="0">
                <a:solidFill>
                  <a:schemeClr val="tx1"/>
                </a:solidFill>
              </a:rPr>
              <a:t> </a:t>
            </a:r>
            <a:r>
              <a:rPr lang="en-GB" sz="2700" dirty="0" err="1">
                <a:solidFill>
                  <a:schemeClr val="tx1"/>
                </a:solidFill>
              </a:rPr>
              <a:t>digitale</a:t>
            </a:r>
            <a:r>
              <a:rPr lang="en-GB" sz="2700" dirty="0">
                <a:solidFill>
                  <a:schemeClr val="tx1"/>
                </a:solidFill>
              </a:rPr>
              <a:t> media </a:t>
            </a:r>
            <a:r>
              <a:rPr lang="en-GB" sz="2700" dirty="0" err="1">
                <a:solidFill>
                  <a:schemeClr val="tx1"/>
                </a:solidFill>
              </a:rPr>
              <a:t>archieven</a:t>
            </a:r>
            <a:r>
              <a:rPr lang="en-GB" sz="2700" dirty="0">
                <a:solidFill>
                  <a:schemeClr val="tx1"/>
                </a:solidFill>
              </a:rPr>
              <a:t> door </a:t>
            </a:r>
            <a:r>
              <a:rPr lang="en-GB" sz="2700" dirty="0" err="1">
                <a:solidFill>
                  <a:schemeClr val="tx1"/>
                </a:solidFill>
              </a:rPr>
              <a:t>onderzoekers</a:t>
            </a:r>
            <a:r>
              <a:rPr lang="en-GB" sz="2700" dirty="0">
                <a:solidFill>
                  <a:schemeClr val="tx1"/>
                </a:solidFill>
              </a:rPr>
              <a:t>: </a:t>
            </a:r>
            <a:r>
              <a:rPr lang="en-GB" sz="2700" b="1" dirty="0" err="1">
                <a:solidFill>
                  <a:schemeClr val="tx1"/>
                </a:solidFill>
              </a:rPr>
              <a:t>onderzoekers</a:t>
            </a:r>
            <a:r>
              <a:rPr lang="en-GB" sz="2700" b="1" dirty="0">
                <a:solidFill>
                  <a:schemeClr val="tx1"/>
                </a:solidFill>
              </a:rPr>
              <a:t> </a:t>
            </a:r>
            <a:r>
              <a:rPr lang="en-GB" sz="2700" b="1" dirty="0" err="1">
                <a:solidFill>
                  <a:schemeClr val="tx1"/>
                </a:solidFill>
              </a:rPr>
              <a:t>zijn</a:t>
            </a:r>
            <a:r>
              <a:rPr lang="en-GB" sz="2700" b="1" dirty="0">
                <a:solidFill>
                  <a:schemeClr val="tx1"/>
                </a:solidFill>
              </a:rPr>
              <a:t> </a:t>
            </a:r>
            <a:r>
              <a:rPr lang="en-GB" sz="2700" b="1" i="1" dirty="0" err="1">
                <a:solidFill>
                  <a:schemeClr val="tx1"/>
                </a:solidFill>
              </a:rPr>
              <a:t>verhalenvertellers</a:t>
            </a:r>
            <a:endParaRPr lang="en-GB" sz="2700" b="1" i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7E0379-A1D2-457F-A351-4D688E182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9739" y="3151973"/>
            <a:ext cx="9140825" cy="3407470"/>
          </a:xfrm>
        </p:spPr>
        <p:txBody>
          <a:bodyPr>
            <a:normAutofit fontScale="70000" lnSpcReduction="20000"/>
          </a:bodyPr>
          <a:lstStyle/>
          <a:p>
            <a:r>
              <a:rPr lang="nl-NL" sz="2400" dirty="0"/>
              <a:t>Gebruik digitale media archieven en search tools tijdens onderzoek door </a:t>
            </a:r>
            <a:r>
              <a:rPr lang="nl-NL" sz="2400" dirty="0" err="1"/>
              <a:t>geesteswetenschappers</a:t>
            </a:r>
            <a:r>
              <a:rPr lang="nl-NL" sz="2400" dirty="0"/>
              <a:t> én media professionals (bijv. televisiemakers) </a:t>
            </a:r>
          </a:p>
          <a:p>
            <a:endParaRPr lang="nl-NL" sz="1000" dirty="0"/>
          </a:p>
          <a:p>
            <a:r>
              <a:rPr lang="nl-NL" sz="2400" dirty="0"/>
              <a:t>Waarop gebaseerd? O.a. preselectie van bronnen (door bijv. curatoren) in digitale databases; '</a:t>
            </a:r>
            <a:r>
              <a:rPr lang="nl-NL" sz="2400" dirty="0" err="1"/>
              <a:t>affordances</a:t>
            </a:r>
            <a:r>
              <a:rPr lang="nl-NL" sz="2400" dirty="0"/>
              <a:t>' van search tools?</a:t>
            </a:r>
          </a:p>
          <a:p>
            <a:endParaRPr lang="nl-NL" sz="1000" dirty="0"/>
          </a:p>
          <a:p>
            <a:r>
              <a:rPr lang="nl-NL" sz="2400" dirty="0"/>
              <a:t>Wat is de rol van onderzoekers hun eerdere (onder)zoekvaardigheden en eigen interesses?</a:t>
            </a:r>
          </a:p>
          <a:p>
            <a:endParaRPr lang="nl-NL" sz="1100" dirty="0"/>
          </a:p>
          <a:p>
            <a:r>
              <a:rPr lang="nl-NL" sz="2400" dirty="0"/>
              <a:t>Verschillende methodes en zoekculturen, worden niet voldoende transparant gemaakt</a:t>
            </a:r>
          </a:p>
          <a:p>
            <a:endParaRPr lang="nl-NL" sz="2400" dirty="0"/>
          </a:p>
          <a:p>
            <a:pPr lvl="1"/>
            <a:r>
              <a:rPr lang="nl-NL" sz="1900" dirty="0"/>
              <a:t>In: Hagedoorn &amp; </a:t>
            </a:r>
            <a:r>
              <a:rPr lang="nl-NL" sz="1900" dirty="0" err="1"/>
              <a:t>Sauer</a:t>
            </a:r>
            <a:r>
              <a:rPr lang="nl-NL" sz="1900" dirty="0"/>
              <a:t> (2019), binnenkort in </a:t>
            </a:r>
            <a:r>
              <a:rPr lang="nl-NL" sz="1900" i="1" dirty="0"/>
              <a:t>VIEW </a:t>
            </a:r>
            <a:r>
              <a:rPr lang="nl-NL" sz="1900" dirty="0">
                <a:hlinkClick r:id="rId4"/>
              </a:rPr>
              <a:t>viewjournal.eu</a:t>
            </a:r>
            <a:r>
              <a:rPr lang="nl-NL" sz="1900" dirty="0"/>
              <a:t>  </a:t>
            </a:r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0BC8C7A4-5A57-4294-88F9-6197FB21B7DA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1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9DC38-03AB-4BCC-9D1C-DCD42737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41438"/>
            <a:ext cx="9050839" cy="1079450"/>
          </a:xfrm>
        </p:spPr>
        <p:txBody>
          <a:bodyPr>
            <a:normAutofit fontScale="90000"/>
          </a:bodyPr>
          <a:lstStyle/>
          <a:p>
            <a:r>
              <a:rPr lang="nl-NL" dirty="0"/>
              <a:t>Kritische reflectie in de wetenschap?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2949A-BF41-40FC-A76A-E23B80B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6" y="2790600"/>
            <a:ext cx="5054599" cy="3374704"/>
          </a:xfrm>
        </p:spPr>
        <p:txBody>
          <a:bodyPr>
            <a:normAutofit lnSpcReduction="10000"/>
          </a:bodyPr>
          <a:lstStyle/>
          <a:p>
            <a:r>
              <a:rPr lang="nl-NL" sz="2800" dirty="0"/>
              <a:t>Wetenschap als laatste bastion van de waarheid?</a:t>
            </a:r>
          </a:p>
          <a:p>
            <a:endParaRPr lang="nl-NL" sz="2800" dirty="0"/>
          </a:p>
          <a:p>
            <a:r>
              <a:rPr lang="nl-NL" sz="2800" dirty="0"/>
              <a:t>Maar reflecteren wetenschappers wel kritisch genoeg op zichzelf?</a:t>
            </a:r>
          </a:p>
        </p:txBody>
      </p:sp>
      <p:pic>
        <p:nvPicPr>
          <p:cNvPr id="6" name="Picture 2" descr="Afbeeldingsresultaat voor umcg">
            <a:extLst>
              <a:ext uri="{FF2B5EF4-FFF2-40B4-BE49-F238E27FC236}">
                <a16:creationId xmlns:a16="http://schemas.microsoft.com/office/drawing/2014/main" id="{2167D9AB-F39B-4152-A8DF-F2BD0189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29"/>
            <a:ext cx="1244129" cy="9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02;p25" descr="Related image">
            <a:extLst>
              <a:ext uri="{FF2B5EF4-FFF2-40B4-BE49-F238E27FC236}">
                <a16:creationId xmlns:a16="http://schemas.microsoft.com/office/drawing/2014/main" id="{1F21BB21-6D95-4893-A3E0-161115E423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74" t="2915" r="2690" b="1704"/>
          <a:stretch/>
        </p:blipFill>
        <p:spPr>
          <a:xfrm>
            <a:off x="5117202" y="2132856"/>
            <a:ext cx="4026798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6A82DECB-1BAA-4322-AD05-EEBD2DE194A9}"/>
              </a:ext>
            </a:extLst>
          </p:cNvPr>
          <p:cNvSpPr/>
          <p:nvPr/>
        </p:nvSpPr>
        <p:spPr>
          <a:xfrm>
            <a:off x="8892480" y="6559443"/>
            <a:ext cx="158359" cy="188003"/>
          </a:xfrm>
          <a:prstGeom prst="triangle">
            <a:avLst/>
          </a:prstGeom>
          <a:solidFill>
            <a:srgbClr val="505050"/>
          </a:solidFill>
          <a:ln>
            <a:solidFill>
              <a:srgbClr val="50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18942"/>
      </p:ext>
    </p:extLst>
  </p:cSld>
  <p:clrMapOvr>
    <a:masterClrMapping/>
  </p:clrMapOvr>
</p:sld>
</file>

<file path=ppt/theme/theme1.xml><?xml version="1.0" encoding="utf-8"?>
<a:theme xmlns:a="http://schemas.openxmlformats.org/drawingml/2006/main" name="Break Design">
  <a:themeElements>
    <a:clrScheme name="Break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eak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eak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ak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ak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nd Design">
  <a:themeElements>
    <a:clrScheme name="End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d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nd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9CEF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BF6"/>
        </a:accent5>
        <a:accent6>
          <a:srgbClr val="B90000"/>
        </a:accent6>
        <a:hlink>
          <a:srgbClr val="000000"/>
        </a:hlink>
        <a:folHlink>
          <a:srgbClr val="772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4785</TotalTime>
  <Words>1415</Words>
  <Application>Microsoft Office PowerPoint</Application>
  <PresentationFormat>Diavoorstelling (4:3)</PresentationFormat>
  <Paragraphs>148</Paragraphs>
  <Slides>23</Slides>
  <Notes>22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Georgia</vt:lpstr>
      <vt:lpstr>Verdana</vt:lpstr>
      <vt:lpstr>Wingdings</vt:lpstr>
      <vt:lpstr>Break Design</vt:lpstr>
      <vt:lpstr>End Design</vt:lpstr>
      <vt:lpstr>PowerPoint-presentatie</vt:lpstr>
      <vt:lpstr>Wie zijn wij?</vt:lpstr>
      <vt:lpstr>Centrale vraag</vt:lpstr>
      <vt:lpstr>Beschrijven van praktijken onderdeel van waarheidsvinding</vt:lpstr>
      <vt:lpstr>Onze maatschappij vandaag de dag is een 'associatiemaatschappij' </vt:lpstr>
      <vt:lpstr>Wat is 'waar'? Welke informatie kan ik vertrouwen? Het lijkt wel of we kritischer moeten zijn dan ooit! </vt:lpstr>
      <vt:lpstr>PowerPoint-presentatie</vt:lpstr>
      <vt:lpstr>Voorbeeld 1: studie naar gebruik digitale media archieven door onderzoekers: onderzoekers zijn verhalenvertellers</vt:lpstr>
      <vt:lpstr>Kritische reflectie in de wetenschap?</vt:lpstr>
      <vt:lpstr>Bouwen op de schouders van reuzen… </vt:lpstr>
      <vt:lpstr>…of bouwen op de schouders van kneuzen? </vt:lpstr>
      <vt:lpstr>Kritische reflectie in de wetenschap?</vt:lpstr>
      <vt:lpstr>Uitgangspunten in de wetenschap</vt:lpstr>
      <vt:lpstr>Hoe werkt wetenschap?</vt:lpstr>
      <vt:lpstr>Voorbeeld 2: studie naar gedrag van wetenschappers</vt:lpstr>
      <vt:lpstr>Studie naar gedrag van wetenschappers</vt:lpstr>
      <vt:lpstr>Studie naar gedrag van wetenschappers</vt:lpstr>
      <vt:lpstr>PowerPoint-presentatie</vt:lpstr>
      <vt:lpstr>Studie naar gedrag van wetenschappers</vt:lpstr>
      <vt:lpstr>Kritische reflectie in de wetenschap?</vt:lpstr>
      <vt:lpstr>Take-home boodschap</vt:lpstr>
      <vt:lpstr>Tijd voor vragen/discussie  </vt:lpstr>
      <vt:lpstr>Dank voor uw aandacht!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Hagedoorn-Kunkels "Leren door reflecteren"</dc:title>
  <dc:creator>Berber Hagedoorn</dc:creator>
  <cp:keywords>Version 2.1</cp:keywords>
  <cp:lastModifiedBy>Berber Hagedoorn</cp:lastModifiedBy>
  <cp:revision>257</cp:revision>
  <cp:lastPrinted>2015-11-02T13:15:58Z</cp:lastPrinted>
  <dcterms:created xsi:type="dcterms:W3CDTF">2008-06-10T08:12:30Z</dcterms:created>
  <dcterms:modified xsi:type="dcterms:W3CDTF">2019-04-03T19:30:08Z</dcterms:modified>
  <dc:language>UK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ype">
    <vt:lpwstr>RUG</vt:lpwstr>
  </property>
  <property fmtid="{D5CDD505-2E9C-101B-9397-08002B2CF9AE}" pid="3" name="Datum">
    <vt:lpwstr>07-04-2015</vt:lpwstr>
  </property>
  <property fmtid="{D5CDD505-2E9C-101B-9397-08002B2CF9AE}" pid="4" name="txtDate">
    <vt:lpwstr>07-04-2015</vt:lpwstr>
  </property>
  <property fmtid="{D5CDD505-2E9C-101B-9397-08002B2CF9AE}" pid="5" name="AutoDatum">
    <vt:lpwstr>JA</vt:lpwstr>
  </property>
  <property fmtid="{D5CDD505-2E9C-101B-9397-08002B2CF9AE}" pid="6" name="cboLanguage">
    <vt:lpwstr>English</vt:lpwstr>
  </property>
  <property fmtid="{D5CDD505-2E9C-101B-9397-08002B2CF9AE}" pid="7" name="cboFaculty">
    <vt:lpwstr>faculty of arts</vt:lpwstr>
  </property>
  <property fmtid="{D5CDD505-2E9C-101B-9397-08002B2CF9AE}" pid="8" name="txtDepartment">
    <vt:lpwstr/>
  </property>
  <property fmtid="{D5CDD505-2E9C-101B-9397-08002B2CF9AE}" pid="9" name="Eco">
    <vt:lpwstr>JA</vt:lpwstr>
  </property>
  <property fmtid="{D5CDD505-2E9C-101B-9397-08002B2CF9AE}" pid="10" name="Logoformaat">
    <vt:lpwstr>GROOT</vt:lpwstr>
  </property>
  <property fmtid="{D5CDD505-2E9C-101B-9397-08002B2CF9AE}" pid="11" name="RodeLijn">
    <vt:lpwstr>JA</vt:lpwstr>
  </property>
  <property fmtid="{D5CDD505-2E9C-101B-9397-08002B2CF9AE}" pid="12" name="optBreed">
    <vt:lpwstr>0</vt:lpwstr>
  </property>
  <property fmtid="{D5CDD505-2E9C-101B-9397-08002B2CF9AE}" pid="13" name="Sjabloonversie">
    <vt:lpwstr>5</vt:lpwstr>
  </property>
</Properties>
</file>