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4548198/#B4"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27" name="Shape 12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25" name="Shape 22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42" name="Shape 24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rPr b="0" i="0" lang="en-GB" sz="1100" u="none" cap="none" strike="noStrike">
                <a:solidFill>
                  <a:schemeClr val="dk1"/>
                </a:solidFill>
                <a:latin typeface="Arial"/>
                <a:ea typeface="Arial"/>
                <a:cs typeface="Arial"/>
                <a:sym typeface="Arial"/>
              </a:rPr>
              <a:t>Roughly you can divide the feedback in 3 steps: the main thing is to make sure that you somehow involve participants or the targeted population to wear the device so that they feel that they’re opinions are listened. This might enhance the compliance of wearing the device and by monitoring the use of the device during a study is also a very important result of your study findings.</a:t>
            </a:r>
          </a:p>
        </p:txBody>
      </p:sp>
      <p:sp>
        <p:nvSpPr>
          <p:cNvPr id="254" name="Shape 25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60" name="Shape 2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lvl="0">
              <a:spcBef>
                <a:spcPts val="0"/>
              </a:spcBef>
              <a:buNone/>
            </a:pPr>
            <a:r>
              <a:t/>
            </a:r>
            <a:endParaRPr/>
          </a:p>
        </p:txBody>
      </p:sp>
      <p:sp>
        <p:nvSpPr>
          <p:cNvPr id="269" name="Shape 26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5" name="Shape 27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rPr b="0" i="0" lang="en-GB" sz="1100" u="none" cap="none" strike="noStrike">
                <a:solidFill>
                  <a:schemeClr val="dk1"/>
                </a:solidFill>
                <a:latin typeface="Arial"/>
                <a:ea typeface="Arial"/>
                <a:cs typeface="Arial"/>
                <a:sym typeface="Arial"/>
              </a:rPr>
              <a:t>Here is a simple example of the basic data transfer, but the main key points here is to make sure that everything is clear on the data ownership. So usually there is always some collaborators between the participant and a researcher, and all the company or country legislations needs to be carefully checked especially on the privacy issues and the data storage.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97" name="Shape 29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03" name="Shape 3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Shape 33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rPr b="0" i="0" lang="en-GB" sz="1100" u="none" cap="none" strike="noStrike">
                <a:solidFill>
                  <a:schemeClr val="dk1"/>
                </a:solidFill>
                <a:latin typeface="Arial"/>
                <a:ea typeface="Arial"/>
                <a:cs typeface="Arial"/>
                <a:sym typeface="Arial"/>
              </a:rPr>
              <a:t>And now Yoram will go through in more detail about the data related to the activity monitors. He will first go through a bit with the theory and then we will have some time with hands-on practice. So take it away Yoram!</a:t>
            </a:r>
          </a:p>
        </p:txBody>
      </p:sp>
      <p:sp>
        <p:nvSpPr>
          <p:cNvPr id="334" name="Shape 33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33" name="Shape 13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8" name="Shape 3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2" name="Shape 4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40" name="Shape 14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Shape 4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8" name="Shape 4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Shape 4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2" name="Shape 4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An often used analysis method is cosinor analysis (e.g. Youngstedt, Kripke, Elliott &amp; Klauber, 2001). In this method, a cosine curve with a period near or at 24-hours is fit to the data with the least squares method. However, a disadvantage of this and related analysis methods is their reliance on a priori assumptions about the waveform of the activity data.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Shape 4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Shape 4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5" name="Shape 4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87350"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The interdaily stability (IS) gives an indication of how strongly an individual’s rhythm is coupled to supposably stable environmental </a:t>
            </a:r>
            <a:r>
              <a:rPr i="1" lang="en-GB">
                <a:solidFill>
                  <a:schemeClr val="dk1"/>
                </a:solidFill>
                <a:latin typeface="Times New Roman"/>
                <a:ea typeface="Times New Roman"/>
                <a:cs typeface="Times New Roman"/>
                <a:sym typeface="Times New Roman"/>
              </a:rPr>
              <a:t>zeitgebers</a:t>
            </a:r>
            <a:r>
              <a:rPr lang="en-GB">
                <a:solidFill>
                  <a:schemeClr val="dk1"/>
                </a:solidFill>
                <a:latin typeface="Times New Roman"/>
                <a:ea typeface="Times New Roman"/>
                <a:cs typeface="Times New Roman"/>
                <a:sym typeface="Times New Roman"/>
              </a:rPr>
              <a:t>. These zeitgebers are cues that synchronise a person's biological clock to the 24-hour light/dark cycle of the Earth and the related 12 month cycle throughout the year. As such, the IS quantifies how much all recorded 24-hour activity rhythms are alike or, in other words, it shows the day-by-day regularity of the sleep-wake cycle. IS values range between 0 and 1 where 0 stands for a perfectly unstable rhythm and 1 stands for a perfectly stable rhythm. Older age was found to be associated with high IS scores, as were having better cognitive functioning and less depressive symptoms</a:t>
            </a:r>
            <a:r>
              <a:rPr lang="en-GB">
                <a:solidFill>
                  <a:schemeClr val="dk1"/>
                </a:solidFill>
                <a:latin typeface="Times New Roman"/>
                <a:ea typeface="Times New Roman"/>
                <a:cs typeface="Times New Roman"/>
                <a:sym typeface="Times New Roman"/>
              </a:rPr>
              <a:t>, whilst, lower IS scores were associated with being employed and being of the male gender (Luik, Zuurbier, Hofman, Van Someren &amp; Tiemeier, 2013).</a:t>
            </a:r>
            <a:r>
              <a:rPr lang="en-GB">
                <a:solidFill>
                  <a:schemeClr val="dk1"/>
                </a:solidFill>
                <a:latin typeface="Times New Roman"/>
                <a:ea typeface="Times New Roman"/>
                <a:cs typeface="Times New Roman"/>
                <a:sym typeface="Times New Roman"/>
              </a:rPr>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87350"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The intradaily variability (IV) indicates the fragmentation of a person’s rhythm and thus quantifies the frequency and extent of transitions between rest and activity within a day. As such, high IV values might indicate daytime napping or extensive nocturnal activities. IV values normally range between 0 and 2, wherein 0 stands for no fragmentation at all (or a perfect sine wave) and 2 for a fully fragmented rhythm (or pure Gaussian noise). In rare cases IV values might exceed a value of 2, but such values only occur when a definite ultradian component with a period of 2 hours is present (van Someren et al., 1999). Low IV values correspond to being employed and being of the female gender. Conversely, high IV values often correspond to high BMI and smoking, whilst persons with depressive symptoms tend to score higher IV scores</a:t>
            </a:r>
            <a:r>
              <a:rPr lang="en-GB">
                <a:solidFill>
                  <a:schemeClr val="dk1"/>
                </a:solidFill>
                <a:latin typeface="Times New Roman"/>
                <a:ea typeface="Times New Roman"/>
                <a:cs typeface="Times New Roman"/>
                <a:sym typeface="Times New Roman"/>
              </a:rPr>
              <a:t> (Luik, Zuurbier, Hofman, Van Someren &amp; Tiemeier, 2013).</a:t>
            </a:r>
            <a:r>
              <a:rPr lang="en-GB">
                <a:solidFill>
                  <a:schemeClr val="dk1"/>
                </a:solidFill>
                <a:latin typeface="Times New Roman"/>
                <a:ea typeface="Times New Roman"/>
                <a:cs typeface="Times New Roman"/>
                <a:sym typeface="Times New Roman"/>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Shape 4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0" name="Shape 4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87350"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M10 can be calculated by averaging the 10 highest consecutive hourly means, whilst L5 is computed by averaging the 5 lowest consecutive hourly means. M10 represents activity during the 10 most active hours during the day. L5, on the other hand, represents activity during the 5 least active hours. A non-parametric version of the relative amplitude (RA) of the rhythm can be derived from both the M10 and the L5 values as follows:</a:t>
            </a:r>
          </a:p>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53" name="Shape 15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Shape 5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5" name="Shape 5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Shape 5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0" name="Shape 5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7" name="Shape 5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Shape 5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4" name="Shape 5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0"/>
              </a:spcBef>
              <a:buClr>
                <a:schemeClr val="dk1"/>
              </a:buClr>
              <a:buSzPts val="1100"/>
              <a:buFont typeface="Arial"/>
              <a:buNone/>
            </a:pPr>
            <a:r>
              <a:rPr b="1" lang="en-GB">
                <a:solidFill>
                  <a:schemeClr val="dk1"/>
                </a:solidFill>
                <a:latin typeface="Times New Roman"/>
                <a:ea typeface="Times New Roman"/>
                <a:cs typeface="Times New Roman"/>
                <a:sym typeface="Times New Roman"/>
              </a:rPr>
              <a:t>Identifying sleep</a:t>
            </a:r>
          </a:p>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To calculate the sleep parameters the Sadeh algorithm for calculating likelihood of sleep is used in a stepwise manner. First the period is defined where sleep is likely to occur, using the sleep log. In the window every epoch is calculated as an ‘sleep’ or an ‘wake’ epoch by the following formula:</a:t>
            </a:r>
          </a:p>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Activity score = Counts of the current epoch + counts of epoch before and after current epoch * 0.2 + counts of the epoch 2 before and 2 after epoch * 0.04.</a:t>
            </a:r>
          </a:p>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When the activity score goes below an adjustable predefined value it will be scored as sleep epoch (below 20 for high sensivity, below 40 for medium sensitivity and below 80 for low sensitivity). Furthermore every epoch will be scored as mobile or immobile, mobile when it has four or more counts and immobile when it has less than four counts. </a:t>
            </a:r>
          </a:p>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50000"/>
              </a:lnSpc>
              <a:spcBef>
                <a:spcPts val="0"/>
              </a:spcBef>
              <a:buClr>
                <a:schemeClr val="dk1"/>
              </a:buClr>
              <a:buSzPts val="1100"/>
              <a:buFont typeface="Arial"/>
              <a:buNone/>
            </a:pPr>
            <a:r>
              <a:rPr b="1" lang="en-GB">
                <a:solidFill>
                  <a:schemeClr val="dk1"/>
                </a:solidFill>
                <a:latin typeface="Times New Roman"/>
                <a:ea typeface="Times New Roman"/>
                <a:cs typeface="Times New Roman"/>
                <a:sym typeface="Times New Roman"/>
              </a:rPr>
              <a:t>Identifying sleep</a:t>
            </a:r>
          </a:p>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To calculate the sleep parameters the Sadeh algorithm for calculating likelihood of sleep is used in a stepwise manner. First the period is defined where sleep is likely to occur, using the sleep log. In the window every epoch is calculated as an ‘sleep’ or an ‘wake’ epoch by the following formula:</a:t>
            </a:r>
          </a:p>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Activity score = Counts of the current epoch + counts of epoch before and after current epoch * 0.2 + counts of the epoch 2 before and 2 after epoch * 0.04.</a:t>
            </a:r>
          </a:p>
          <a:p>
            <a:pPr lvl="0" rtl="0">
              <a:lnSpc>
                <a:spcPct val="150000"/>
              </a:lnSpc>
              <a:spcBef>
                <a:spcPts val="0"/>
              </a:spcBef>
              <a:buClr>
                <a:schemeClr val="dk1"/>
              </a:buClr>
              <a:buSzPts val="1100"/>
              <a:buFont typeface="Arial"/>
              <a:buNone/>
            </a:pPr>
            <a:r>
              <a:rPr lang="en-GB">
                <a:solidFill>
                  <a:schemeClr val="dk1"/>
                </a:solidFill>
                <a:latin typeface="Times New Roman"/>
                <a:ea typeface="Times New Roman"/>
                <a:cs typeface="Times New Roman"/>
                <a:sym typeface="Times New Roman"/>
              </a:rPr>
              <a:t>When the activity score goes below an adjustable predefined value it will be scored as sleep epoch (below 20 for high sensivity, below 40 for medium sensitivity and below 80 for low sensitivity). Furthermore every epoch will be scored as mobile or immobile, mobile when it has four or more counts and immobile when it has less than four counts. </a:t>
            </a:r>
          </a:p>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Shape 5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0" name="Shape 55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Shape 5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8" name="Shape 5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5" name="Shape 56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68" name="Shape 1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Shape 5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1" name="Shape 57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Shape 5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9" name="Shape 5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lnSpc>
                <a:spcPct val="115000"/>
              </a:lnSpc>
              <a:spcBef>
                <a:spcPts val="0"/>
              </a:spcBef>
              <a:spcAft>
                <a:spcPts val="1600"/>
              </a:spcAft>
              <a:buClr>
                <a:schemeClr val="dk1"/>
              </a:buClr>
              <a:buSzPts val="1100"/>
              <a:buFont typeface="Arial"/>
              <a:buNone/>
            </a:pPr>
            <a:r>
              <a:rPr i="1" lang="en-GB" sz="1200">
                <a:solidFill>
                  <a:schemeClr val="dk1"/>
                </a:solidFill>
                <a:highlight>
                  <a:srgbClr val="FFFFFF"/>
                </a:highlight>
                <a:latin typeface="Times New Roman"/>
                <a:ea typeface="Times New Roman"/>
                <a:cs typeface="Times New Roman"/>
                <a:sym typeface="Times New Roman"/>
              </a:rPr>
              <a:t>To derive MW8 activity count cut-points for healthy older adult PA levels for sedentary, light, moderate-to-vigorous activity:</a:t>
            </a:r>
            <a:r>
              <a:rPr lang="en-GB" sz="1200">
                <a:solidFill>
                  <a:schemeClr val="dk1"/>
                </a:solidFill>
                <a:highlight>
                  <a:srgbClr val="FFFFFF"/>
                </a:highlight>
                <a:latin typeface="Times New Roman"/>
                <a:ea typeface="Times New Roman"/>
                <a:cs typeface="Times New Roman"/>
                <a:sym typeface="Times New Roman"/>
              </a:rPr>
              <a:t> receiver operator characteristics (ROCs) analyses (</a:t>
            </a:r>
            <a:r>
              <a:rPr lang="en-GB" sz="1200" u="sng">
                <a:solidFill>
                  <a:srgbClr val="642A8F"/>
                </a:solidFill>
                <a:highlight>
                  <a:srgbClr val="FFFFFF"/>
                </a:highlight>
                <a:latin typeface="Times New Roman"/>
                <a:ea typeface="Times New Roman"/>
                <a:cs typeface="Times New Roman"/>
                <a:sym typeface="Times New Roman"/>
                <a:hlinkClick r:id="rId2"/>
              </a:rPr>
              <a:t>Berk, 1976</a:t>
            </a:r>
            <a:r>
              <a:rPr lang="en-GB" sz="1200">
                <a:solidFill>
                  <a:schemeClr val="dk1"/>
                </a:solidFill>
                <a:highlight>
                  <a:srgbClr val="FFFFFF"/>
                </a:highlight>
                <a:latin typeface="Times New Roman"/>
                <a:ea typeface="Times New Roman"/>
                <a:cs typeface="Times New Roman"/>
                <a:sym typeface="Times New Roman"/>
              </a:rPr>
              <a:t>) were performed to determine optimal cut-points for the following PA intensities: sedentary activity (&lt;1.5 METs), light activity (1.5–3.0 METs); MVPA (&gt;3.0 METs)</a:t>
            </a:r>
          </a:p>
          <a:p>
            <a:pPr lvl="0" rtl="0">
              <a:lnSpc>
                <a:spcPct val="115000"/>
              </a:lnSpc>
              <a:spcBef>
                <a:spcPts val="0"/>
              </a:spcBef>
              <a:spcAft>
                <a:spcPts val="1600"/>
              </a:spcAft>
              <a:buClr>
                <a:schemeClr val="dk1"/>
              </a:buClr>
              <a:buSzPts val="1100"/>
              <a:buFont typeface="Arial"/>
              <a:buNone/>
            </a:pPr>
            <a:r>
              <a:rPr lang="en-GB" sz="1200">
                <a:solidFill>
                  <a:schemeClr val="dk1"/>
                </a:solidFill>
                <a:highlight>
                  <a:srgbClr val="FFFFFF"/>
                </a:highlight>
                <a:latin typeface="Times New Roman"/>
                <a:ea typeface="Times New Roman"/>
                <a:cs typeface="Times New Roman"/>
                <a:sym typeface="Times New Roman"/>
              </a:rPr>
              <a:t>MET = metabolic equivalents (METs) via Schofield-equations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Shape 5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6" name="Shape 5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3" name="Shape 5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Shape 6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9" name="Shape 6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7" name="Shape 6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Shape 6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1" name="Shape 63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Shape 6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9" name="Shape 6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74" name="Shape 1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Shape 6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7" name="Shape 6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Shape 6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5" name="Shape 6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Shape 6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1" name="Shape 67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Shape 6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9" name="Shape 6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Shape 6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5" name="Shape 68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0" name="Shape 180"/>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ts val="1100"/>
              <a:buFont typeface="Arial"/>
              <a:buChar char="●"/>
            </a:pPr>
            <a:r>
              <a:rPr b="0" i="0" lang="en-GB" sz="1100" u="none" cap="none" strike="noStrike">
                <a:solidFill>
                  <a:schemeClr val="dk1"/>
                </a:solidFill>
                <a:latin typeface="Arial"/>
                <a:ea typeface="Arial"/>
                <a:cs typeface="Arial"/>
                <a:sym typeface="Arial"/>
              </a:rPr>
              <a:t>So what device we should then choose? The next slides we will present some examples and tips for the device selection process.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 name="Shape 18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spcAft>
                <a:spcPts val="0"/>
              </a:spcAft>
              <a:buClr>
                <a:schemeClr val="dk1"/>
              </a:buClr>
              <a:buSzPts val="1100"/>
              <a:buFont typeface="Arial"/>
              <a:buNone/>
            </a:pPr>
            <a:r>
              <a:rPr b="0" i="0" lang="en-GB" sz="1100" u="none" cap="none" strike="noStrike">
                <a:solidFill>
                  <a:schemeClr val="dk1"/>
                </a:solidFill>
                <a:latin typeface="Arial"/>
                <a:ea typeface="Arial"/>
                <a:cs typeface="Arial"/>
                <a:sym typeface="Arial"/>
              </a:rPr>
              <a:t>Here is one example of the methodology how the device selection can be done. For the device selection, there are certain issues such as goals, data, study protocol, user experience, and the technologies itself.</a:t>
            </a:r>
          </a:p>
          <a:p>
            <a:pPr indent="-6985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9850" lvl="0" marL="0" marR="0" rtl="0" algn="l">
              <a:spcBef>
                <a:spcPts val="0"/>
              </a:spcBef>
              <a:spcAft>
                <a:spcPts val="0"/>
              </a:spcAft>
              <a:buClr>
                <a:schemeClr val="dk1"/>
              </a:buClr>
              <a:buSzPts val="1100"/>
              <a:buFont typeface="Arial"/>
              <a:buNone/>
            </a:pPr>
            <a:r>
              <a:rPr b="0" i="0" lang="en-GB" sz="1100" u="none" cap="none" strike="noStrike">
                <a:solidFill>
                  <a:schemeClr val="dk1"/>
                </a:solidFill>
                <a:latin typeface="Arial"/>
                <a:ea typeface="Arial"/>
                <a:cs typeface="Arial"/>
                <a:sym typeface="Arial"/>
              </a:rPr>
              <a:t>Goals in this contexts mean the study aims, hypotheses, and research questions that will help you to guide the device selection process. Also a bit related to that is the data - What you want to capture? Also one thing is crucial is the study design, for example are you conducting an interventional or observational study? For example this FitBit what I am using at the moment gives me real-time information on my steps, heart rate, walking distance, calories, steps in the stairs, and how many days I have been active since the last 7 days. So the device might give quite a lot of information to the participants during a study so if you are not planning to intervene in their daily lives, this should be taken into account. </a:t>
            </a:r>
          </a:p>
          <a:p>
            <a:pPr indent="-6985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9850" lvl="0" marL="0" marR="0" rtl="0" algn="l">
              <a:spcBef>
                <a:spcPts val="0"/>
              </a:spcBef>
              <a:spcAft>
                <a:spcPts val="0"/>
              </a:spcAft>
              <a:buClr>
                <a:schemeClr val="dk1"/>
              </a:buClr>
              <a:buSzPts val="1100"/>
              <a:buFont typeface="Arial"/>
              <a:buNone/>
            </a:pPr>
            <a:r>
              <a:rPr b="0" i="0" lang="en-GB" sz="1100" u="none" cap="none" strike="noStrike">
                <a:solidFill>
                  <a:schemeClr val="dk1"/>
                </a:solidFill>
                <a:latin typeface="Arial"/>
                <a:ea typeface="Arial"/>
                <a:cs typeface="Arial"/>
                <a:sym typeface="Arial"/>
              </a:rPr>
              <a:t>User here means basically two sides: the feedback itself from a representative sample of your target population but also it might be the pre-knowledge that you already have from your targeted population on wearing the devices. For example cognition level or physical impairments might be important factors to consider when choosing a device. </a:t>
            </a:r>
          </a:p>
          <a:p>
            <a:pPr indent="-6985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9850" lvl="0" marL="0" marR="0" rtl="0" algn="l">
              <a:spcBef>
                <a:spcPts val="0"/>
              </a:spcBef>
              <a:buClr>
                <a:schemeClr val="dk1"/>
              </a:buClr>
              <a:buSzPts val="1100"/>
              <a:buFont typeface="Arial"/>
              <a:buNone/>
            </a:pPr>
            <a:r>
              <a:rPr b="0" i="0" lang="en-GB" sz="1100" u="none" cap="none" strike="noStrike">
                <a:solidFill>
                  <a:schemeClr val="dk1"/>
                </a:solidFill>
                <a:latin typeface="Arial"/>
                <a:ea typeface="Arial"/>
                <a:cs typeface="Arial"/>
                <a:sym typeface="Arial"/>
              </a:rPr>
              <a:t>List of technologies is recommend by first gathering what is out there and then starting to make comparison of the devices based on your previous experiences and literature. I will give an example of this in the next slide. Then it would be good the give some time for testing the narrowed list of the devices in more concrete and get feedback either from some test persons, or from yourself, or from other collaborators that you might have in your study. Those might guide your device selection a bit more for your study needs.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69850" lvl="0" marL="0" marR="0" rtl="0" algn="l">
              <a:spcBef>
                <a:spcPts val="0"/>
              </a:spcBef>
              <a:buClr>
                <a:schemeClr val="dk1"/>
              </a:buClr>
              <a:buSzPts val="1100"/>
              <a:buFont typeface="Calibri"/>
              <a:buNone/>
            </a:pPr>
            <a:r>
              <a:rPr b="0" i="0" lang="en-GB" sz="1100" u="none" cap="none" strike="noStrike">
                <a:solidFill>
                  <a:schemeClr val="dk1"/>
                </a:solidFill>
                <a:latin typeface="Calibri"/>
                <a:ea typeface="Calibri"/>
                <a:cs typeface="Calibri"/>
                <a:sym typeface="Calibri"/>
              </a:rPr>
              <a:t>Here is an example that illustrates some technical implementations that could guide the device selection process. </a:t>
            </a:r>
          </a:p>
        </p:txBody>
      </p:sp>
      <p:sp>
        <p:nvSpPr>
          <p:cNvPr id="213" name="Shape 2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56" name="Shape 56"/>
        <p:cNvGrpSpPr/>
        <p:nvPr/>
      </p:nvGrpSpPr>
      <p:grpSpPr>
        <a:xfrm>
          <a:off x="0" y="0"/>
          <a:ext cx="0" cy="0"/>
          <a:chOff x="0" y="0"/>
          <a:chExt cx="0" cy="0"/>
        </a:xfrm>
      </p:grpSpPr>
      <p:sp>
        <p:nvSpPr>
          <p:cNvPr id="57" name="Shape 57"/>
          <p:cNvSpPr txBox="1"/>
          <p:nvPr>
            <p:ph type="ctrTitle"/>
          </p:nvPr>
        </p:nvSpPr>
        <p:spPr>
          <a:xfrm>
            <a:off x="1143000" y="841772"/>
            <a:ext cx="6858000" cy="1790700"/>
          </a:xfrm>
          <a:prstGeom prst="rect">
            <a:avLst/>
          </a:prstGeom>
          <a:noFill/>
          <a:ln>
            <a:noFill/>
          </a:ln>
        </p:spPr>
        <p:txBody>
          <a:bodyPr anchorCtr="0" anchor="b" bIns="91425" lIns="91425" rIns="91425" wrap="square" tIns="91425"/>
          <a:lstStyle>
            <a:lvl1pPr indent="0" lvl="0" mar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58" name="Shape 58"/>
          <p:cNvSpPr txBox="1"/>
          <p:nvPr>
            <p:ph idx="1" type="subTitle"/>
          </p:nvPr>
        </p:nvSpPr>
        <p:spPr>
          <a:xfrm>
            <a:off x="1143000" y="2701528"/>
            <a:ext cx="6858000" cy="1241821"/>
          </a:xfrm>
          <a:prstGeom prst="rect">
            <a:avLst/>
          </a:prstGeom>
          <a:noFill/>
          <a:ln>
            <a:noFill/>
          </a:ln>
        </p:spPr>
        <p:txBody>
          <a:bodyPr anchorCtr="0" anchor="t" bIns="91425" lIns="91425" rIns="91425" wrap="square" tIns="91425"/>
          <a:lstStyle>
            <a:lvl1pPr indent="0" lvl="0" mar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indent="0" lvl="8" marL="2743200"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59" name="Shape 59"/>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0" name="Shape 60"/>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1" name="Shape 61"/>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62" name="Shape 62"/>
        <p:cNvGrpSpPr/>
        <p:nvPr/>
      </p:nvGrpSpPr>
      <p:grpSpPr>
        <a:xfrm>
          <a:off x="0" y="0"/>
          <a:ext cx="0" cy="0"/>
          <a:chOff x="0" y="0"/>
          <a:chExt cx="0" cy="0"/>
        </a:xfrm>
      </p:grpSpPr>
      <p:sp>
        <p:nvSpPr>
          <p:cNvPr id="63" name="Shape 63"/>
          <p:cNvSpPr txBox="1"/>
          <p:nvPr>
            <p:ph type="title"/>
          </p:nvPr>
        </p:nvSpPr>
        <p:spPr>
          <a:xfrm>
            <a:off x="628650" y="273844"/>
            <a:ext cx="7886700" cy="994172"/>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64" name="Shape 64"/>
          <p:cNvSpPr txBox="1"/>
          <p:nvPr>
            <p:ph idx="1" type="body"/>
          </p:nvPr>
        </p:nvSpPr>
        <p:spPr>
          <a:xfrm>
            <a:off x="628650" y="1369219"/>
            <a:ext cx="7886700" cy="3263504"/>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68" name="Shape 68"/>
        <p:cNvGrpSpPr/>
        <p:nvPr/>
      </p:nvGrpSpPr>
      <p:grpSpPr>
        <a:xfrm>
          <a:off x="0" y="0"/>
          <a:ext cx="0" cy="0"/>
          <a:chOff x="0" y="0"/>
          <a:chExt cx="0" cy="0"/>
        </a:xfrm>
      </p:grpSpPr>
      <p:sp>
        <p:nvSpPr>
          <p:cNvPr id="69" name="Shape 69"/>
          <p:cNvSpPr txBox="1"/>
          <p:nvPr>
            <p:ph type="title"/>
          </p:nvPr>
        </p:nvSpPr>
        <p:spPr>
          <a:xfrm>
            <a:off x="623888" y="1282304"/>
            <a:ext cx="7886700" cy="2139553"/>
          </a:xfrm>
          <a:prstGeom prst="rect">
            <a:avLst/>
          </a:prstGeom>
          <a:noFill/>
          <a:ln>
            <a:noFill/>
          </a:ln>
        </p:spPr>
        <p:txBody>
          <a:bodyPr anchorCtr="0" anchor="b" bIns="91425" lIns="91425" rIns="91425" wrap="square" tIns="91425"/>
          <a:lstStyle>
            <a:lvl1pPr indent="0" lvl="0" mar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70" name="Shape 70"/>
          <p:cNvSpPr txBox="1"/>
          <p:nvPr>
            <p:ph idx="1" type="body"/>
          </p:nvPr>
        </p:nvSpPr>
        <p:spPr>
          <a:xfrm>
            <a:off x="623888" y="3442097"/>
            <a:ext cx="7886700" cy="1125140"/>
          </a:xfrm>
          <a:prstGeom prst="rect">
            <a:avLst/>
          </a:prstGeom>
          <a:noFill/>
          <a:ln>
            <a:noFill/>
          </a:ln>
        </p:spPr>
        <p:txBody>
          <a:bodyPr anchorCtr="0" anchor="t" bIns="91425" lIns="91425" rIns="91425" wrap="square" tIns="91425"/>
          <a:lstStyle>
            <a:lvl1pPr indent="0" lvl="0" marL="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0" lvl="1" marL="3429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0" lvl="2" marL="6858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0" lvl="3" marL="10287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0" lvl="4" marL="1371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0" lvl="5" marL="17145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0" lvl="6" marL="2057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0" lvl="7" marL="24003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0" lvl="8"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71" name="Shape 71"/>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74" name="Shape 74"/>
        <p:cNvGrpSpPr/>
        <p:nvPr/>
      </p:nvGrpSpPr>
      <p:grpSpPr>
        <a:xfrm>
          <a:off x="0" y="0"/>
          <a:ext cx="0" cy="0"/>
          <a:chOff x="0" y="0"/>
          <a:chExt cx="0" cy="0"/>
        </a:xfrm>
      </p:grpSpPr>
      <p:sp>
        <p:nvSpPr>
          <p:cNvPr id="75" name="Shape 75"/>
          <p:cNvSpPr txBox="1"/>
          <p:nvPr>
            <p:ph type="title"/>
          </p:nvPr>
        </p:nvSpPr>
        <p:spPr>
          <a:xfrm>
            <a:off x="628650" y="273844"/>
            <a:ext cx="7886700" cy="994172"/>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76" name="Shape 76"/>
          <p:cNvSpPr txBox="1"/>
          <p:nvPr>
            <p:ph idx="1" type="body"/>
          </p:nvPr>
        </p:nvSpPr>
        <p:spPr>
          <a:xfrm>
            <a:off x="628650" y="1369219"/>
            <a:ext cx="3886200" cy="3263504"/>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Shape 77"/>
          <p:cNvSpPr txBox="1"/>
          <p:nvPr>
            <p:ph idx="2" type="body"/>
          </p:nvPr>
        </p:nvSpPr>
        <p:spPr>
          <a:xfrm>
            <a:off x="4629150" y="1369219"/>
            <a:ext cx="3886200" cy="3263504"/>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8" name="Shape 78"/>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9" name="Shape 79"/>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80" name="Shape 80"/>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81" name="Shape 81"/>
        <p:cNvGrpSpPr/>
        <p:nvPr/>
      </p:nvGrpSpPr>
      <p:grpSpPr>
        <a:xfrm>
          <a:off x="0" y="0"/>
          <a:ext cx="0" cy="0"/>
          <a:chOff x="0" y="0"/>
          <a:chExt cx="0" cy="0"/>
        </a:xfrm>
      </p:grpSpPr>
      <p:sp>
        <p:nvSpPr>
          <p:cNvPr id="82" name="Shape 82"/>
          <p:cNvSpPr txBox="1"/>
          <p:nvPr>
            <p:ph type="title"/>
          </p:nvPr>
        </p:nvSpPr>
        <p:spPr>
          <a:xfrm>
            <a:off x="629841" y="273844"/>
            <a:ext cx="7886700" cy="994172"/>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83" name="Shape 83"/>
          <p:cNvSpPr txBox="1"/>
          <p:nvPr>
            <p:ph idx="1" type="body"/>
          </p:nvPr>
        </p:nvSpPr>
        <p:spPr>
          <a:xfrm>
            <a:off x="629841" y="1260872"/>
            <a:ext cx="3868340" cy="617934"/>
          </a:xfrm>
          <a:prstGeom prst="rect">
            <a:avLst/>
          </a:prstGeom>
          <a:noFill/>
          <a:ln>
            <a:noFill/>
          </a:ln>
        </p:spPr>
        <p:txBody>
          <a:bodyPr anchorCtr="0" anchor="b" bIns="91425" lIns="91425" rIns="91425" wrap="square" tIns="91425"/>
          <a:lstStyle>
            <a:lvl1pPr indent="0" lvl="0" marL="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4" name="Shape 84"/>
          <p:cNvSpPr txBox="1"/>
          <p:nvPr>
            <p:ph idx="2" type="body"/>
          </p:nvPr>
        </p:nvSpPr>
        <p:spPr>
          <a:xfrm>
            <a:off x="629841" y="1878806"/>
            <a:ext cx="3868340" cy="2763441"/>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 name="Shape 85"/>
          <p:cNvSpPr txBox="1"/>
          <p:nvPr>
            <p:ph idx="3" type="body"/>
          </p:nvPr>
        </p:nvSpPr>
        <p:spPr>
          <a:xfrm>
            <a:off x="4629150" y="1260872"/>
            <a:ext cx="3887391" cy="617934"/>
          </a:xfrm>
          <a:prstGeom prst="rect">
            <a:avLst/>
          </a:prstGeom>
          <a:noFill/>
          <a:ln>
            <a:noFill/>
          </a:ln>
        </p:spPr>
        <p:txBody>
          <a:bodyPr anchorCtr="0" anchor="b" bIns="91425" lIns="91425" rIns="91425" wrap="square" tIns="91425"/>
          <a:lstStyle>
            <a:lvl1pPr indent="0" lvl="0" marL="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6" name="Shape 86"/>
          <p:cNvSpPr txBox="1"/>
          <p:nvPr>
            <p:ph idx="4" type="body"/>
          </p:nvPr>
        </p:nvSpPr>
        <p:spPr>
          <a:xfrm>
            <a:off x="4629150" y="1878806"/>
            <a:ext cx="3887391" cy="2763441"/>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7" name="Shape 87"/>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88" name="Shape 88"/>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89" name="Shape 89"/>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90" name="Shape 90"/>
        <p:cNvGrpSpPr/>
        <p:nvPr/>
      </p:nvGrpSpPr>
      <p:grpSpPr>
        <a:xfrm>
          <a:off x="0" y="0"/>
          <a:ext cx="0" cy="0"/>
          <a:chOff x="0" y="0"/>
          <a:chExt cx="0" cy="0"/>
        </a:xfrm>
      </p:grpSpPr>
      <p:sp>
        <p:nvSpPr>
          <p:cNvPr id="91" name="Shape 91"/>
          <p:cNvSpPr txBox="1"/>
          <p:nvPr>
            <p:ph type="title"/>
          </p:nvPr>
        </p:nvSpPr>
        <p:spPr>
          <a:xfrm>
            <a:off x="628650" y="273844"/>
            <a:ext cx="7886700" cy="994172"/>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92" name="Shape 92"/>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93" name="Shape 93"/>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94" name="Shape 94"/>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95" name="Shape 95"/>
        <p:cNvGrpSpPr/>
        <p:nvPr/>
      </p:nvGrpSpPr>
      <p:grpSpPr>
        <a:xfrm>
          <a:off x="0" y="0"/>
          <a:ext cx="0" cy="0"/>
          <a:chOff x="0" y="0"/>
          <a:chExt cx="0" cy="0"/>
        </a:xfrm>
      </p:grpSpPr>
      <p:sp>
        <p:nvSpPr>
          <p:cNvPr id="96" name="Shape 96"/>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97" name="Shape 97"/>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98" name="Shape 98"/>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99" name="Shape 99"/>
        <p:cNvGrpSpPr/>
        <p:nvPr/>
      </p:nvGrpSpPr>
      <p:grpSpPr>
        <a:xfrm>
          <a:off x="0" y="0"/>
          <a:ext cx="0" cy="0"/>
          <a:chOff x="0" y="0"/>
          <a:chExt cx="0" cy="0"/>
        </a:xfrm>
      </p:grpSpPr>
      <p:sp>
        <p:nvSpPr>
          <p:cNvPr id="100" name="Shape 100"/>
          <p:cNvSpPr txBox="1"/>
          <p:nvPr>
            <p:ph type="title"/>
          </p:nvPr>
        </p:nvSpPr>
        <p:spPr>
          <a:xfrm>
            <a:off x="629841" y="342900"/>
            <a:ext cx="2949178" cy="1200150"/>
          </a:xfrm>
          <a:prstGeom prst="rect">
            <a:avLst/>
          </a:prstGeom>
          <a:noFill/>
          <a:ln>
            <a:noFill/>
          </a:ln>
        </p:spPr>
        <p:txBody>
          <a:bodyPr anchorCtr="0" anchor="b" bIns="91425" lIns="91425" rIns="91425" wrap="square" tIns="91425"/>
          <a:lstStyle>
            <a:lvl1pPr indent="0" lvl="0" mar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101" name="Shape 101"/>
          <p:cNvSpPr txBox="1"/>
          <p:nvPr>
            <p:ph idx="1" type="body"/>
          </p:nvPr>
        </p:nvSpPr>
        <p:spPr>
          <a:xfrm>
            <a:off x="3887391" y="740569"/>
            <a:ext cx="4629150" cy="3655219"/>
          </a:xfrm>
          <a:prstGeom prst="rect">
            <a:avLst/>
          </a:prstGeom>
          <a:noFill/>
          <a:ln>
            <a:noFill/>
          </a:ln>
        </p:spPr>
        <p:txBody>
          <a:bodyPr anchorCtr="0" anchor="t" bIns="91425" lIns="91425" rIns="91425" wrap="square" tIns="91425"/>
          <a:lstStyle>
            <a:lvl1pPr indent="127000" lvl="0" marL="1778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95250" lvl="1" marL="5207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50800" lvl="2" marL="863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19050" lvl="3" marL="12065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19050" lvl="4" marL="1549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19050" lvl="5" marL="18923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19050" lvl="6" marL="2235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19050" lvl="7" marL="25781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19050" lvl="8" marL="2921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2" name="Shape 102"/>
          <p:cNvSpPr txBox="1"/>
          <p:nvPr>
            <p:ph idx="2" type="body"/>
          </p:nvPr>
        </p:nvSpPr>
        <p:spPr>
          <a:xfrm>
            <a:off x="629841" y="1543050"/>
            <a:ext cx="2949178" cy="2858691"/>
          </a:xfrm>
          <a:prstGeom prst="rect">
            <a:avLst/>
          </a:prstGeom>
          <a:noFill/>
          <a:ln>
            <a:noFill/>
          </a:ln>
        </p:spPr>
        <p:txBody>
          <a:bodyPr anchorCtr="0" anchor="t" bIns="91425" lIns="91425" rIns="91425" wrap="square" tIns="91425"/>
          <a:lstStyle>
            <a:lvl1pPr indent="0" lvl="0" marL="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3" name="Shape 103"/>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04" name="Shape 104"/>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05" name="Shape 105"/>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06" name="Shape 106"/>
        <p:cNvGrpSpPr/>
        <p:nvPr/>
      </p:nvGrpSpPr>
      <p:grpSpPr>
        <a:xfrm>
          <a:off x="0" y="0"/>
          <a:ext cx="0" cy="0"/>
          <a:chOff x="0" y="0"/>
          <a:chExt cx="0" cy="0"/>
        </a:xfrm>
      </p:grpSpPr>
      <p:sp>
        <p:nvSpPr>
          <p:cNvPr id="107" name="Shape 107"/>
          <p:cNvSpPr txBox="1"/>
          <p:nvPr>
            <p:ph type="title"/>
          </p:nvPr>
        </p:nvSpPr>
        <p:spPr>
          <a:xfrm>
            <a:off x="629841" y="342900"/>
            <a:ext cx="2949178" cy="1200150"/>
          </a:xfrm>
          <a:prstGeom prst="rect">
            <a:avLst/>
          </a:prstGeom>
          <a:noFill/>
          <a:ln>
            <a:noFill/>
          </a:ln>
        </p:spPr>
        <p:txBody>
          <a:bodyPr anchorCtr="0" anchor="b" bIns="91425" lIns="91425" rIns="91425" wrap="square" tIns="91425"/>
          <a:lstStyle>
            <a:lvl1pPr indent="0" lvl="0" mar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108" name="Shape 108"/>
          <p:cNvSpPr/>
          <p:nvPr>
            <p:ph idx="2" type="pic"/>
          </p:nvPr>
        </p:nvSpPr>
        <p:spPr>
          <a:xfrm>
            <a:off x="3887391" y="740569"/>
            <a:ext cx="4629150" cy="3655219"/>
          </a:xfrm>
          <a:prstGeom prst="rect">
            <a:avLst/>
          </a:prstGeom>
          <a:noFill/>
          <a:ln>
            <a:noFill/>
          </a:ln>
        </p:spPr>
        <p:txBody>
          <a:bodyPr anchorCtr="0" anchor="t" bIns="91425" lIns="91425" rIns="91425" wrap="square" tIns="91425"/>
          <a:lstStyle>
            <a:lvl1pPr indent="0" lvl="0" mar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Shape 109"/>
          <p:cNvSpPr txBox="1"/>
          <p:nvPr>
            <p:ph idx="1" type="body"/>
          </p:nvPr>
        </p:nvSpPr>
        <p:spPr>
          <a:xfrm>
            <a:off x="629841" y="1543050"/>
            <a:ext cx="2949178" cy="2858691"/>
          </a:xfrm>
          <a:prstGeom prst="rect">
            <a:avLst/>
          </a:prstGeom>
          <a:noFill/>
          <a:ln>
            <a:noFill/>
          </a:ln>
        </p:spPr>
        <p:txBody>
          <a:bodyPr anchorCtr="0" anchor="t" bIns="91425" lIns="91425" rIns="91425" wrap="square" tIns="91425"/>
          <a:lstStyle>
            <a:lvl1pPr indent="0" lvl="0" marL="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0" name="Shape 110"/>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13" name="Shape 113"/>
        <p:cNvGrpSpPr/>
        <p:nvPr/>
      </p:nvGrpSpPr>
      <p:grpSpPr>
        <a:xfrm>
          <a:off x="0" y="0"/>
          <a:ext cx="0" cy="0"/>
          <a:chOff x="0" y="0"/>
          <a:chExt cx="0" cy="0"/>
        </a:xfrm>
      </p:grpSpPr>
      <p:sp>
        <p:nvSpPr>
          <p:cNvPr id="114" name="Shape 114"/>
          <p:cNvSpPr txBox="1"/>
          <p:nvPr>
            <p:ph type="title"/>
          </p:nvPr>
        </p:nvSpPr>
        <p:spPr>
          <a:xfrm>
            <a:off x="628650" y="273844"/>
            <a:ext cx="7886700" cy="994172"/>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115" name="Shape 115"/>
          <p:cNvSpPr txBox="1"/>
          <p:nvPr>
            <p:ph idx="1" type="body"/>
          </p:nvPr>
        </p:nvSpPr>
        <p:spPr>
          <a:xfrm rot="5400000">
            <a:off x="2940248" y="-942379"/>
            <a:ext cx="3263504" cy="7886700"/>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6" name="Shape 116"/>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19" name="Shape 119"/>
        <p:cNvGrpSpPr/>
        <p:nvPr/>
      </p:nvGrpSpPr>
      <p:grpSpPr>
        <a:xfrm>
          <a:off x="0" y="0"/>
          <a:ext cx="0" cy="0"/>
          <a:chOff x="0" y="0"/>
          <a:chExt cx="0" cy="0"/>
        </a:xfrm>
      </p:grpSpPr>
      <p:sp>
        <p:nvSpPr>
          <p:cNvPr id="120" name="Shape 120"/>
          <p:cNvSpPr txBox="1"/>
          <p:nvPr>
            <p:ph type="title"/>
          </p:nvPr>
        </p:nvSpPr>
        <p:spPr>
          <a:xfrm rot="5400000">
            <a:off x="5350073" y="1467446"/>
            <a:ext cx="4358879" cy="1971675"/>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121" name="Shape 121"/>
          <p:cNvSpPr txBox="1"/>
          <p:nvPr>
            <p:ph idx="1" type="body"/>
          </p:nvPr>
        </p:nvSpPr>
        <p:spPr>
          <a:xfrm rot="5400000">
            <a:off x="1349573" y="-447079"/>
            <a:ext cx="4358879" cy="5800725"/>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2" name="Shape 122"/>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GB"/>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GB"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628650" y="273844"/>
            <a:ext cx="7886700" cy="994172"/>
          </a:xfrm>
          <a:prstGeom prst="rect">
            <a:avLst/>
          </a:prstGeom>
          <a:noFill/>
          <a:ln>
            <a:noFill/>
          </a:ln>
        </p:spPr>
        <p:txBody>
          <a:bodyPr anchorCtr="0" anchor="ctr" bIns="91425" lIns="91425" rIns="91425" wrap="square" tIns="91425"/>
          <a:lstStyle>
            <a:lvl1pPr indent="0" lvl="0" mar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ts val="1100"/>
              <a:buFont typeface="Arial"/>
              <a:buNone/>
              <a:defRPr sz="1400"/>
            </a:lvl2pPr>
            <a:lvl3pPr indent="0" lvl="2">
              <a:spcBef>
                <a:spcPts val="0"/>
              </a:spcBef>
              <a:buSzPts val="1100"/>
              <a:buFont typeface="Arial"/>
              <a:buNone/>
              <a:defRPr sz="1400"/>
            </a:lvl3pPr>
            <a:lvl4pPr indent="0" lvl="3">
              <a:spcBef>
                <a:spcPts val="0"/>
              </a:spcBef>
              <a:buSzPts val="1100"/>
              <a:buFont typeface="Arial"/>
              <a:buNone/>
              <a:defRPr sz="1400"/>
            </a:lvl4pPr>
            <a:lvl5pPr indent="0" lvl="4">
              <a:spcBef>
                <a:spcPts val="0"/>
              </a:spcBef>
              <a:buSzPts val="1100"/>
              <a:buFont typeface="Arial"/>
              <a:buNone/>
              <a:defRPr sz="1400"/>
            </a:lvl5pPr>
            <a:lvl6pPr indent="0" lvl="5">
              <a:spcBef>
                <a:spcPts val="0"/>
              </a:spcBef>
              <a:buSzPts val="1100"/>
              <a:buFont typeface="Arial"/>
              <a:buNone/>
              <a:defRPr sz="1400"/>
            </a:lvl6pPr>
            <a:lvl7pPr indent="0" lvl="6">
              <a:spcBef>
                <a:spcPts val="0"/>
              </a:spcBef>
              <a:buSzPts val="1100"/>
              <a:buFont typeface="Arial"/>
              <a:buNone/>
              <a:defRPr sz="1400"/>
            </a:lvl7pPr>
            <a:lvl8pPr indent="0" lvl="7">
              <a:spcBef>
                <a:spcPts val="0"/>
              </a:spcBef>
              <a:buSzPts val="1100"/>
              <a:buFont typeface="Arial"/>
              <a:buNone/>
              <a:defRPr sz="1400"/>
            </a:lvl8pPr>
            <a:lvl9pPr indent="0" lvl="8">
              <a:spcBef>
                <a:spcPts val="0"/>
              </a:spcBef>
              <a:buSzPts val="1100"/>
              <a:buFont typeface="Arial"/>
              <a:buNone/>
              <a:defRPr sz="1400"/>
            </a:lvl9pPr>
          </a:lstStyle>
          <a:p/>
        </p:txBody>
      </p:sp>
      <p:sp>
        <p:nvSpPr>
          <p:cNvPr id="52" name="Shape 52"/>
          <p:cNvSpPr txBox="1"/>
          <p:nvPr>
            <p:ph idx="1" type="body"/>
          </p:nvPr>
        </p:nvSpPr>
        <p:spPr>
          <a:xfrm>
            <a:off x="628650" y="1369219"/>
            <a:ext cx="7886700" cy="3263504"/>
          </a:xfrm>
          <a:prstGeom prst="rect">
            <a:avLst/>
          </a:prstGeom>
          <a:noFill/>
          <a:ln>
            <a:noFill/>
          </a:ln>
        </p:spPr>
        <p:txBody>
          <a:bodyPr anchorCtr="0" anchor="t" bIns="91425" lIns="91425" rIns="91425" wrap="square" tIns="91425"/>
          <a:lstStyle>
            <a:lvl1pPr indent="95250" lvl="0" marL="1778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50800" lvl="1" marL="5207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19050" lvl="2" marL="863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0" lvl="3" marL="1206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0" lvl="4" marL="1549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0" lvl="5" marL="1892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0" lvl="6" marL="2235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0" lvl="7" marL="25781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0" lvl="8" marL="2921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628650" y="4767263"/>
            <a:ext cx="2057400" cy="27384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3028950" y="4767263"/>
            <a:ext cx="3086100" cy="27384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indent="0" lvl="1" marL="3429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indent="0" lvl="2" marL="6858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indent="0" lvl="3" marL="10287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indent="0" lvl="4" marL="13716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indent="0" lvl="5" marL="17145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indent="0" lvl="6" marL="20574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indent="0" lvl="7" marL="24003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indent="0" lvl="8" marL="2743200"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457950" y="4767263"/>
            <a:ext cx="2057400" cy="273844"/>
          </a:xfrm>
          <a:prstGeom prst="rect">
            <a:avLst/>
          </a:prstGeom>
          <a:noFill/>
          <a:ln>
            <a:noFill/>
          </a:ln>
        </p:spPr>
        <p:txBody>
          <a:bodyPr anchorCtr="0" anchor="ctr" bIns="34275" lIns="68575" rIns="68575" wrap="square" tIns="34275">
            <a:noAutofit/>
          </a:bodyPr>
          <a:lstStyle/>
          <a:p>
            <a:pPr indent="-14287" lvl="0" marL="0" marR="0" rtl="0" algn="r">
              <a:lnSpc>
                <a:spcPct val="100000"/>
              </a:lnSpc>
              <a:spcBef>
                <a:spcPts val="0"/>
              </a:spcBef>
              <a:spcAft>
                <a:spcPts val="0"/>
              </a:spcAft>
              <a:buClr>
                <a:srgbClr val="888888"/>
              </a:buClr>
              <a:buSzPts val="225"/>
              <a:buFont typeface="Calibri"/>
              <a:buNone/>
            </a:pPr>
            <a:fld id="{00000000-1234-1234-1234-123412341234}" type="slidenum">
              <a:rPr b="0" i="0" lang="en-GB"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0.jpg"/><Relationship Id="rId10" Type="http://schemas.openxmlformats.org/officeDocument/2006/relationships/image" Target="../media/image16.png"/><Relationship Id="rId13" Type="http://schemas.openxmlformats.org/officeDocument/2006/relationships/image" Target="../media/image17.png"/><Relationship Id="rId12"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14.jp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22.png"/><Relationship Id="rId5"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jpg"/><Relationship Id="rId5" Type="http://schemas.openxmlformats.org/officeDocument/2006/relationships/image" Target="../media/image1.jpg"/><Relationship Id="rId6" Type="http://schemas.openxmlformats.org/officeDocument/2006/relationships/image" Target="../media/image5.png"/><Relationship Id="rId7"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jp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7.jp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3.jp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0.jpg"/><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7.jpg"/><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3.jp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3.jp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7.jpg"/><Relationship Id="rId4" Type="http://schemas.openxmlformats.org/officeDocument/2006/relationships/image" Target="../media/image6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3.png"/><Relationship Id="rId4" Type="http://schemas.openxmlformats.org/officeDocument/2006/relationships/image" Target="../media/image69.png"/><Relationship Id="rId5"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8.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0.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0.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0.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2.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2.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2.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type="ctrTitle"/>
          </p:nvPr>
        </p:nvSpPr>
        <p:spPr>
          <a:xfrm>
            <a:off x="1143000" y="841772"/>
            <a:ext cx="6858000" cy="1790700"/>
          </a:xfrm>
          <a:prstGeom prst="rect">
            <a:avLst/>
          </a:prstGeom>
          <a:noFill/>
          <a:ln>
            <a:noFill/>
          </a:ln>
        </p:spPr>
        <p:txBody>
          <a:bodyPr anchorCtr="0" anchor="b" bIns="34275" lIns="68575" rIns="68575" wrap="square" tIns="34275">
            <a:noAutofit/>
          </a:bodyPr>
          <a:lstStyle/>
          <a:p>
            <a:pPr indent="-285750" lvl="0" marL="0" marR="0" rtl="0" algn="ctr">
              <a:lnSpc>
                <a:spcPct val="90000"/>
              </a:lnSpc>
              <a:spcBef>
                <a:spcPts val="0"/>
              </a:spcBef>
              <a:spcAft>
                <a:spcPts val="0"/>
              </a:spcAft>
              <a:buClr>
                <a:schemeClr val="dk1"/>
              </a:buClr>
              <a:buSzPts val="4500"/>
              <a:buFont typeface="Calibri"/>
              <a:buNone/>
            </a:pPr>
            <a:r>
              <a:rPr b="0" i="0" lang="en-GB" sz="4500" u="none" cap="none" strike="noStrike">
                <a:solidFill>
                  <a:schemeClr val="dk1"/>
                </a:solidFill>
                <a:latin typeface="Calibri"/>
                <a:ea typeface="Calibri"/>
                <a:cs typeface="Calibri"/>
                <a:sym typeface="Calibri"/>
              </a:rPr>
              <a:t>ESM and activity monitors</a:t>
            </a:r>
          </a:p>
        </p:txBody>
      </p:sp>
      <p:sp>
        <p:nvSpPr>
          <p:cNvPr id="130" name="Shape 130"/>
          <p:cNvSpPr txBox="1"/>
          <p:nvPr>
            <p:ph idx="1" type="subTitle"/>
          </p:nvPr>
        </p:nvSpPr>
        <p:spPr>
          <a:xfrm>
            <a:off x="1143000" y="3184854"/>
            <a:ext cx="6858000" cy="1241821"/>
          </a:xfrm>
          <a:prstGeom prst="rect">
            <a:avLst/>
          </a:prstGeom>
          <a:noFill/>
          <a:ln>
            <a:noFill/>
          </a:ln>
        </p:spPr>
        <p:txBody>
          <a:bodyPr anchorCtr="0" anchor="t" bIns="34275" lIns="68575" rIns="68575" wrap="square" tIns="34275">
            <a:noAutofit/>
          </a:bodyPr>
          <a:lstStyle/>
          <a:p>
            <a:pPr indent="-88900" lvl="0" marL="0" marR="0" rtl="0" algn="ctr">
              <a:lnSpc>
                <a:spcPct val="70000"/>
              </a:lnSpc>
              <a:spcBef>
                <a:spcPts val="0"/>
              </a:spcBef>
              <a:spcAft>
                <a:spcPts val="0"/>
              </a:spcAft>
              <a:buClr>
                <a:schemeClr val="dk1"/>
              </a:buClr>
              <a:buSzPts val="1400"/>
              <a:buFont typeface="Arial"/>
              <a:buNone/>
            </a:pPr>
            <a:r>
              <a:rPr b="0" i="0" lang="en-GB" sz="1400" u="none" cap="none" strike="noStrike">
                <a:solidFill>
                  <a:schemeClr val="dk1"/>
                </a:solidFill>
                <a:latin typeface="Calibri"/>
                <a:ea typeface="Calibri"/>
                <a:cs typeface="Calibri"/>
                <a:sym typeface="Calibri"/>
              </a:rPr>
              <a:t>Yoram Kunkels (UMC Groningen)</a:t>
            </a:r>
          </a:p>
          <a:p>
            <a:pPr indent="-88900" lvl="0" marL="0" marR="0" rtl="0" algn="ctr">
              <a:lnSpc>
                <a:spcPct val="70000"/>
              </a:lnSpc>
              <a:spcBef>
                <a:spcPts val="800"/>
              </a:spcBef>
              <a:spcAft>
                <a:spcPts val="0"/>
              </a:spcAft>
              <a:buClr>
                <a:schemeClr val="dk1"/>
              </a:buClr>
              <a:buSzPts val="1400"/>
              <a:buFont typeface="Arial"/>
              <a:buNone/>
            </a:pPr>
            <a:r>
              <a:rPr b="0" i="0" lang="en-GB" sz="1400" u="none" cap="none" strike="noStrike">
                <a:solidFill>
                  <a:schemeClr val="dk1"/>
                </a:solidFill>
                <a:latin typeface="Calibri"/>
                <a:ea typeface="Calibri"/>
                <a:cs typeface="Calibri"/>
                <a:sym typeface="Calibri"/>
              </a:rPr>
              <a:t>Aki Rintala (KU Leuven)</a:t>
            </a:r>
          </a:p>
          <a:p>
            <a:pPr indent="-88900" lvl="0" marL="0" marR="0" rtl="0" algn="ctr">
              <a:lnSpc>
                <a:spcPct val="70000"/>
              </a:lnSpc>
              <a:spcBef>
                <a:spcPts val="80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88900" lvl="0" marL="0" marR="0" rtl="0" algn="ctr">
              <a:lnSpc>
                <a:spcPct val="70000"/>
              </a:lnSpc>
              <a:spcBef>
                <a:spcPts val="800"/>
              </a:spcBef>
              <a:spcAft>
                <a:spcPts val="0"/>
              </a:spcAft>
              <a:buClr>
                <a:schemeClr val="dk1"/>
              </a:buClr>
              <a:buSzPts val="1400"/>
              <a:buFont typeface="Arial"/>
              <a:buNone/>
            </a:pPr>
            <a:r>
              <a:rPr b="0" i="0" lang="en-GB" sz="1400" u="none" cap="none" strike="noStrike">
                <a:solidFill>
                  <a:schemeClr val="dk1"/>
                </a:solidFill>
                <a:latin typeface="Calibri"/>
                <a:ea typeface="Calibri"/>
                <a:cs typeface="Calibri"/>
                <a:sym typeface="Calibri"/>
              </a:rPr>
              <a:t>24/11/2017</a:t>
            </a:r>
          </a:p>
          <a:p>
            <a:pPr indent="-88900" lvl="0" marL="0" marR="0" rtl="0" algn="ctr">
              <a:lnSpc>
                <a:spcPct val="70000"/>
              </a:lnSpc>
              <a:spcBef>
                <a:spcPts val="800"/>
              </a:spcBef>
              <a:spcAft>
                <a:spcPts val="0"/>
              </a:spcAft>
              <a:buClr>
                <a:schemeClr val="dk1"/>
              </a:buClr>
              <a:buSzPts val="1400"/>
              <a:buFont typeface="Arial"/>
              <a:buNone/>
            </a:pPr>
            <a:r>
              <a:rPr b="0" i="0" lang="en-GB" sz="1400" u="none" cap="none" strike="noStrike">
                <a:solidFill>
                  <a:schemeClr val="dk1"/>
                </a:solidFill>
                <a:latin typeface="Calibri"/>
                <a:ea typeface="Calibri"/>
                <a:cs typeface="Calibri"/>
                <a:sym typeface="Calibri"/>
              </a:rPr>
              <a:t>Belgisch-Nederlands ESM Netwerk </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b="0" l="0" r="0" t="0"/>
          <a:stretch/>
        </p:blipFill>
        <p:spPr>
          <a:xfrm>
            <a:off x="6401306" y="777292"/>
            <a:ext cx="2465079" cy="1770745"/>
          </a:xfrm>
          <a:prstGeom prst="rect">
            <a:avLst/>
          </a:prstGeom>
          <a:noFill/>
          <a:ln>
            <a:noFill/>
          </a:ln>
        </p:spPr>
      </p:pic>
      <p:sp>
        <p:nvSpPr>
          <p:cNvPr id="228" name="Shape 228"/>
          <p:cNvSpPr txBox="1"/>
          <p:nvPr>
            <p:ph type="title"/>
          </p:nvPr>
        </p:nvSpPr>
        <p:spPr>
          <a:xfrm>
            <a:off x="628650" y="273844"/>
            <a:ext cx="5060224"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User experience (1/3)</a:t>
            </a:r>
          </a:p>
        </p:txBody>
      </p:sp>
      <p:pic>
        <p:nvPicPr>
          <p:cNvPr id="229" name="Shape 229"/>
          <p:cNvPicPr preferRelativeResize="0"/>
          <p:nvPr>
            <p:ph idx="1" type="body"/>
          </p:nvPr>
        </p:nvPicPr>
        <p:blipFill rotWithShape="1">
          <a:blip r:embed="rId4">
            <a:alphaModFix/>
          </a:blip>
          <a:srcRect b="0" l="0" r="0" t="0"/>
          <a:stretch/>
        </p:blipFill>
        <p:spPr>
          <a:xfrm>
            <a:off x="506697" y="1268016"/>
            <a:ext cx="1560433" cy="1818118"/>
          </a:xfrm>
          <a:prstGeom prst="rect">
            <a:avLst/>
          </a:prstGeom>
          <a:noFill/>
          <a:ln>
            <a:noFill/>
          </a:ln>
        </p:spPr>
      </p:pic>
      <p:pic>
        <p:nvPicPr>
          <p:cNvPr id="230" name="Shape 230"/>
          <p:cNvPicPr preferRelativeResize="0"/>
          <p:nvPr/>
        </p:nvPicPr>
        <p:blipFill rotWithShape="1">
          <a:blip r:embed="rId5">
            <a:alphaModFix/>
          </a:blip>
          <a:srcRect b="0" l="0" r="0" t="0"/>
          <a:stretch/>
        </p:blipFill>
        <p:spPr>
          <a:xfrm>
            <a:off x="3586517" y="1599657"/>
            <a:ext cx="1847673" cy="1383394"/>
          </a:xfrm>
          <a:prstGeom prst="rect">
            <a:avLst/>
          </a:prstGeom>
          <a:noFill/>
          <a:ln>
            <a:noFill/>
          </a:ln>
        </p:spPr>
      </p:pic>
      <p:pic>
        <p:nvPicPr>
          <p:cNvPr id="231" name="Shape 231"/>
          <p:cNvPicPr preferRelativeResize="0"/>
          <p:nvPr/>
        </p:nvPicPr>
        <p:blipFill rotWithShape="1">
          <a:blip r:embed="rId6">
            <a:alphaModFix/>
          </a:blip>
          <a:srcRect b="0" l="0" r="0" t="0"/>
          <a:stretch/>
        </p:blipFill>
        <p:spPr>
          <a:xfrm>
            <a:off x="5298782" y="1268016"/>
            <a:ext cx="708367" cy="708367"/>
          </a:xfrm>
          <a:prstGeom prst="rect">
            <a:avLst/>
          </a:prstGeom>
          <a:noFill/>
          <a:ln>
            <a:noFill/>
          </a:ln>
        </p:spPr>
      </p:pic>
      <p:pic>
        <p:nvPicPr>
          <p:cNvPr id="232" name="Shape 232"/>
          <p:cNvPicPr preferRelativeResize="0"/>
          <p:nvPr/>
        </p:nvPicPr>
        <p:blipFill rotWithShape="1">
          <a:blip r:embed="rId7">
            <a:alphaModFix/>
          </a:blip>
          <a:srcRect b="0" l="0" r="0" t="0"/>
          <a:stretch/>
        </p:blipFill>
        <p:spPr>
          <a:xfrm>
            <a:off x="2456622" y="1833398"/>
            <a:ext cx="940096" cy="792899"/>
          </a:xfrm>
          <a:prstGeom prst="rect">
            <a:avLst/>
          </a:prstGeom>
          <a:noFill/>
          <a:ln>
            <a:noFill/>
          </a:ln>
        </p:spPr>
      </p:pic>
      <p:pic>
        <p:nvPicPr>
          <p:cNvPr id="233" name="Shape 233"/>
          <p:cNvPicPr preferRelativeResize="0"/>
          <p:nvPr/>
        </p:nvPicPr>
        <p:blipFill rotWithShape="1">
          <a:blip r:embed="rId8">
            <a:alphaModFix/>
          </a:blip>
          <a:srcRect b="0" l="0" r="0" t="0"/>
          <a:stretch/>
        </p:blipFill>
        <p:spPr>
          <a:xfrm>
            <a:off x="4301941" y="3848807"/>
            <a:ext cx="582114" cy="995680"/>
          </a:xfrm>
          <a:prstGeom prst="rect">
            <a:avLst/>
          </a:prstGeom>
          <a:noFill/>
          <a:ln>
            <a:noFill/>
          </a:ln>
        </p:spPr>
      </p:pic>
      <p:pic>
        <p:nvPicPr>
          <p:cNvPr id="234" name="Shape 234"/>
          <p:cNvPicPr preferRelativeResize="0"/>
          <p:nvPr/>
        </p:nvPicPr>
        <p:blipFill rotWithShape="1">
          <a:blip r:embed="rId9">
            <a:alphaModFix/>
          </a:blip>
          <a:srcRect b="7361" l="21305" r="29653" t="25313"/>
          <a:stretch/>
        </p:blipFill>
        <p:spPr>
          <a:xfrm>
            <a:off x="6322423" y="313195"/>
            <a:ext cx="646248" cy="664254"/>
          </a:xfrm>
          <a:prstGeom prst="rect">
            <a:avLst/>
          </a:prstGeom>
          <a:noFill/>
          <a:ln>
            <a:noFill/>
          </a:ln>
        </p:spPr>
      </p:pic>
      <p:pic>
        <p:nvPicPr>
          <p:cNvPr id="235" name="Shape 235"/>
          <p:cNvPicPr preferRelativeResize="0"/>
          <p:nvPr/>
        </p:nvPicPr>
        <p:blipFill rotWithShape="1">
          <a:blip r:embed="rId10">
            <a:alphaModFix/>
          </a:blip>
          <a:srcRect b="9262" l="12208" r="14730" t="10880"/>
          <a:stretch/>
        </p:blipFill>
        <p:spPr>
          <a:xfrm>
            <a:off x="2254148" y="3848807"/>
            <a:ext cx="997429" cy="1090187"/>
          </a:xfrm>
          <a:prstGeom prst="rect">
            <a:avLst/>
          </a:prstGeom>
          <a:noFill/>
          <a:ln>
            <a:noFill/>
          </a:ln>
        </p:spPr>
      </p:pic>
      <p:pic>
        <p:nvPicPr>
          <p:cNvPr id="236" name="Shape 236"/>
          <p:cNvPicPr preferRelativeResize="0"/>
          <p:nvPr/>
        </p:nvPicPr>
        <p:blipFill rotWithShape="1">
          <a:blip r:embed="rId11">
            <a:alphaModFix/>
          </a:blip>
          <a:srcRect b="0" l="0" r="0" t="0"/>
          <a:stretch/>
        </p:blipFill>
        <p:spPr>
          <a:xfrm>
            <a:off x="490054" y="3357910"/>
            <a:ext cx="1570025" cy="1220680"/>
          </a:xfrm>
          <a:prstGeom prst="rect">
            <a:avLst/>
          </a:prstGeom>
          <a:noFill/>
          <a:ln>
            <a:noFill/>
          </a:ln>
        </p:spPr>
      </p:pic>
      <p:pic>
        <p:nvPicPr>
          <p:cNvPr id="237" name="Shape 237"/>
          <p:cNvPicPr preferRelativeResize="0"/>
          <p:nvPr/>
        </p:nvPicPr>
        <p:blipFill rotWithShape="1">
          <a:blip r:embed="rId12">
            <a:alphaModFix/>
          </a:blip>
          <a:srcRect b="0" l="0" r="0" t="0"/>
          <a:stretch/>
        </p:blipFill>
        <p:spPr>
          <a:xfrm>
            <a:off x="7425159" y="2589876"/>
            <a:ext cx="1313056" cy="1761030"/>
          </a:xfrm>
          <a:prstGeom prst="rect">
            <a:avLst/>
          </a:prstGeom>
          <a:noFill/>
          <a:ln>
            <a:noFill/>
          </a:ln>
        </p:spPr>
      </p:pic>
      <p:sp>
        <p:nvSpPr>
          <p:cNvPr id="238" name="Shape 238"/>
          <p:cNvSpPr txBox="1"/>
          <p:nvPr/>
        </p:nvSpPr>
        <p:spPr>
          <a:xfrm>
            <a:off x="2393044" y="3052073"/>
            <a:ext cx="3059132" cy="715580"/>
          </a:xfrm>
          <a:prstGeom prst="rect">
            <a:avLst/>
          </a:prstGeom>
          <a:noFill/>
          <a:ln>
            <a:noFill/>
          </a:ln>
        </p:spPr>
        <p:txBody>
          <a:bodyPr anchorCtr="0" anchor="t" bIns="34275" lIns="68575" rIns="68575" wrap="square" tIns="34275">
            <a:noAutofit/>
          </a:bodyPr>
          <a:lstStyle/>
          <a:p>
            <a:pPr indent="-33337" lvl="0" marL="0" marR="0" rtl="0" algn="l">
              <a:lnSpc>
                <a:spcPct val="100000"/>
              </a:lnSpc>
              <a:spcBef>
                <a:spcPts val="0"/>
              </a:spcBef>
              <a:spcAft>
                <a:spcPts val="0"/>
              </a:spcAft>
              <a:buClr>
                <a:schemeClr val="dk1"/>
              </a:buClr>
              <a:buSzPts val="525"/>
              <a:buFont typeface="Calibri"/>
              <a:buNone/>
            </a:pPr>
            <a:r>
              <a:rPr b="0" i="0" lang="en-GB" sz="2100" u="none" cap="none" strike="noStrike">
                <a:solidFill>
                  <a:schemeClr val="dk1"/>
                </a:solidFill>
                <a:latin typeface="Calibri"/>
                <a:ea typeface="Calibri"/>
                <a:cs typeface="Calibri"/>
                <a:sym typeface="Calibri"/>
              </a:rPr>
              <a:t>Are these designed by men for men?</a:t>
            </a:r>
          </a:p>
        </p:txBody>
      </p:sp>
      <p:pic>
        <p:nvPicPr>
          <p:cNvPr id="239" name="Shape 239"/>
          <p:cNvPicPr preferRelativeResize="0"/>
          <p:nvPr/>
        </p:nvPicPr>
        <p:blipFill rotWithShape="1">
          <a:blip r:embed="rId13">
            <a:alphaModFix/>
          </a:blip>
          <a:srcRect b="0" l="0" r="0" t="0"/>
          <a:stretch/>
        </p:blipFill>
        <p:spPr>
          <a:xfrm>
            <a:off x="5782522" y="3308831"/>
            <a:ext cx="1126884" cy="13158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628649" y="273844"/>
            <a:ext cx="7228658" cy="810374"/>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User experience (2/3)</a:t>
            </a:r>
            <a:br>
              <a:rPr b="0" i="0" lang="en-GB" sz="3300" u="none" cap="none" strike="noStrike">
                <a:solidFill>
                  <a:schemeClr val="dk1"/>
                </a:solidFill>
                <a:latin typeface="Calibri"/>
                <a:ea typeface="Calibri"/>
                <a:cs typeface="Calibri"/>
                <a:sym typeface="Calibri"/>
              </a:rPr>
            </a:br>
            <a:r>
              <a:rPr b="0" i="0" lang="en-GB" sz="3300" u="none" cap="none" strike="noStrike">
                <a:solidFill>
                  <a:schemeClr val="dk1"/>
                </a:solidFill>
                <a:latin typeface="Calibri"/>
                <a:ea typeface="Calibri"/>
                <a:cs typeface="Calibri"/>
                <a:sym typeface="Calibri"/>
              </a:rPr>
              <a:t>Design and the use are crucial parts…</a:t>
            </a:r>
          </a:p>
        </p:txBody>
      </p:sp>
      <p:pic>
        <p:nvPicPr>
          <p:cNvPr id="245" name="Shape 245"/>
          <p:cNvPicPr preferRelativeResize="0"/>
          <p:nvPr>
            <p:ph idx="1" type="body"/>
          </p:nvPr>
        </p:nvPicPr>
        <p:blipFill rotWithShape="1">
          <a:blip r:embed="rId3">
            <a:alphaModFix/>
          </a:blip>
          <a:srcRect b="0" l="0" r="0" t="0"/>
          <a:stretch/>
        </p:blipFill>
        <p:spPr>
          <a:xfrm>
            <a:off x="2962475" y="1637573"/>
            <a:ext cx="2990205" cy="1994467"/>
          </a:xfrm>
          <a:prstGeom prst="rect">
            <a:avLst/>
          </a:prstGeom>
          <a:noFill/>
          <a:ln>
            <a:noFill/>
          </a:ln>
        </p:spPr>
      </p:pic>
      <p:pic>
        <p:nvPicPr>
          <p:cNvPr id="246" name="Shape 246"/>
          <p:cNvPicPr preferRelativeResize="0"/>
          <p:nvPr/>
        </p:nvPicPr>
        <p:blipFill rotWithShape="1">
          <a:blip r:embed="rId4">
            <a:alphaModFix/>
          </a:blip>
          <a:srcRect b="0" l="0" r="0" t="0"/>
          <a:stretch/>
        </p:blipFill>
        <p:spPr>
          <a:xfrm>
            <a:off x="628650" y="1266844"/>
            <a:ext cx="1865945" cy="2797148"/>
          </a:xfrm>
          <a:prstGeom prst="rect">
            <a:avLst/>
          </a:prstGeom>
          <a:noFill/>
          <a:ln>
            <a:noFill/>
          </a:ln>
        </p:spPr>
      </p:pic>
      <p:pic>
        <p:nvPicPr>
          <p:cNvPr id="247" name="Shape 247"/>
          <p:cNvPicPr preferRelativeResize="0"/>
          <p:nvPr/>
        </p:nvPicPr>
        <p:blipFill rotWithShape="1">
          <a:blip r:embed="rId5">
            <a:alphaModFix/>
          </a:blip>
          <a:srcRect b="0" l="0" r="0" t="0"/>
          <a:stretch/>
        </p:blipFill>
        <p:spPr>
          <a:xfrm>
            <a:off x="6411823" y="1084217"/>
            <a:ext cx="2075520" cy="2757064"/>
          </a:xfrm>
          <a:prstGeom prst="rect">
            <a:avLst/>
          </a:prstGeom>
          <a:noFill/>
          <a:ln>
            <a:noFill/>
          </a:ln>
        </p:spPr>
      </p:pic>
      <p:sp>
        <p:nvSpPr>
          <p:cNvPr id="248" name="Shape 248"/>
          <p:cNvSpPr txBox="1"/>
          <p:nvPr/>
        </p:nvSpPr>
        <p:spPr>
          <a:xfrm>
            <a:off x="496951" y="4745550"/>
            <a:ext cx="4292100" cy="276900"/>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How participants’ want to use the device?</a:t>
            </a:r>
          </a:p>
        </p:txBody>
      </p:sp>
      <p:sp>
        <p:nvSpPr>
          <p:cNvPr id="249" name="Shape 249"/>
          <p:cNvSpPr txBox="1"/>
          <p:nvPr/>
        </p:nvSpPr>
        <p:spPr>
          <a:xfrm>
            <a:off x="2962474" y="3923375"/>
            <a:ext cx="3372900" cy="276900"/>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In which contexts are they using the device?</a:t>
            </a:r>
          </a:p>
        </p:txBody>
      </p:sp>
      <p:sp>
        <p:nvSpPr>
          <p:cNvPr id="250" name="Shape 250"/>
          <p:cNvSpPr txBox="1"/>
          <p:nvPr/>
        </p:nvSpPr>
        <p:spPr>
          <a:xfrm>
            <a:off x="4851896" y="4691925"/>
            <a:ext cx="4292100" cy="276900"/>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Are participants capable of wearing the device?</a:t>
            </a:r>
          </a:p>
        </p:txBody>
      </p:sp>
      <p:sp>
        <p:nvSpPr>
          <p:cNvPr id="251" name="Shape 251"/>
          <p:cNvSpPr txBox="1"/>
          <p:nvPr/>
        </p:nvSpPr>
        <p:spPr>
          <a:xfrm>
            <a:off x="332875" y="4307650"/>
            <a:ext cx="8407800" cy="276900"/>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COMPLIANCE | ADHERENCE | MOTIVATION | SELF-EFFICACY | MISSING DATA | QUALITY OF THE DATA</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User experience (3/3)</a:t>
            </a:r>
            <a:br>
              <a:rPr b="0" i="0" lang="en-GB" sz="3300" u="none" cap="none" strike="noStrike">
                <a:solidFill>
                  <a:schemeClr val="dk1"/>
                </a:solidFill>
                <a:latin typeface="Calibri"/>
                <a:ea typeface="Calibri"/>
                <a:cs typeface="Calibri"/>
                <a:sym typeface="Calibri"/>
              </a:rPr>
            </a:br>
            <a:r>
              <a:rPr b="0" i="0" lang="en-GB" sz="3300" u="none" cap="none" strike="noStrike">
                <a:solidFill>
                  <a:schemeClr val="dk1"/>
                </a:solidFill>
                <a:latin typeface="Calibri"/>
                <a:ea typeface="Calibri"/>
                <a:cs typeface="Calibri"/>
                <a:sym typeface="Calibri"/>
              </a:rPr>
              <a:t>Tips for the device selection and making sure of the use during the study</a:t>
            </a:r>
          </a:p>
        </p:txBody>
      </p:sp>
      <p:sp>
        <p:nvSpPr>
          <p:cNvPr id="257" name="Shape 257"/>
          <p:cNvSpPr txBox="1"/>
          <p:nvPr>
            <p:ph idx="1" type="body"/>
          </p:nvPr>
        </p:nvSpPr>
        <p:spPr>
          <a:xfrm>
            <a:off x="628650" y="1483108"/>
            <a:ext cx="7886700" cy="3263400"/>
          </a:xfrm>
          <a:prstGeom prst="rect">
            <a:avLst/>
          </a:prstGeom>
          <a:noFill/>
          <a:ln>
            <a:noFill/>
          </a:ln>
        </p:spPr>
        <p:txBody>
          <a:bodyPr anchorCtr="0" anchor="t" bIns="34275" lIns="68575" rIns="68575" wrap="square" tIns="34275">
            <a:noAutofit/>
          </a:bodyPr>
          <a:lstStyle/>
          <a:p>
            <a:pPr indent="-177800" lvl="0" marL="177800" marR="0" rtl="0" algn="l">
              <a:lnSpc>
                <a:spcPct val="8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Ask the feedback from the participants</a:t>
            </a:r>
          </a:p>
          <a:p>
            <a:pPr indent="-177800" lvl="1" marL="520700" marR="0" rtl="0" algn="l">
              <a:lnSpc>
                <a:spcPct val="8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Before the study </a:t>
            </a:r>
          </a:p>
          <a:p>
            <a:pPr indent="-177800" lvl="2" marL="863600" marR="0" rtl="0" algn="l">
              <a:lnSpc>
                <a:spcPct val="80000"/>
              </a:lnSpc>
              <a:spcBef>
                <a:spcPts val="400"/>
              </a:spcBef>
              <a:spcAft>
                <a:spcPts val="0"/>
              </a:spcAft>
              <a:buClr>
                <a:schemeClr val="dk1"/>
              </a:buClr>
              <a:buSzPts val="1500"/>
              <a:buFont typeface="Arial"/>
              <a:buChar char="•"/>
            </a:pPr>
            <a:r>
              <a:rPr b="0" i="0" lang="en-GB" sz="1500" u="none" cap="none" strike="noStrike">
                <a:solidFill>
                  <a:schemeClr val="dk1"/>
                </a:solidFill>
                <a:latin typeface="Calibri"/>
                <a:ea typeface="Calibri"/>
                <a:cs typeface="Calibri"/>
                <a:sym typeface="Calibri"/>
              </a:rPr>
              <a:t>e.g., patient advisory board or focus groups</a:t>
            </a:r>
          </a:p>
          <a:p>
            <a:pPr indent="-177800" lvl="2" marL="863600" marR="0" rtl="0" algn="l">
              <a:lnSpc>
                <a:spcPct val="80000"/>
              </a:lnSpc>
              <a:spcBef>
                <a:spcPts val="400"/>
              </a:spcBef>
              <a:spcAft>
                <a:spcPts val="0"/>
              </a:spcAft>
              <a:buClr>
                <a:schemeClr val="dk1"/>
              </a:buClr>
              <a:buSzPts val="1500"/>
              <a:buFont typeface="Arial"/>
              <a:buChar char="•"/>
            </a:pPr>
            <a:r>
              <a:rPr b="0" i="0" lang="en-GB" sz="1500" u="none" cap="none" strike="noStrike">
                <a:solidFill>
                  <a:schemeClr val="dk1"/>
                </a:solidFill>
                <a:latin typeface="Calibri"/>
                <a:ea typeface="Calibri"/>
                <a:cs typeface="Calibri"/>
                <a:sym typeface="Calibri"/>
              </a:rPr>
              <a:t>Also the experience of previous use of technology (maybe even a criterion for recruitment phase?)</a:t>
            </a:r>
          </a:p>
          <a:p>
            <a:pPr indent="-177800" lvl="1" marL="520700" marR="0" rtl="0" algn="l">
              <a:lnSpc>
                <a:spcPct val="8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During the study </a:t>
            </a:r>
          </a:p>
          <a:p>
            <a:pPr indent="-177800" lvl="2" marL="863600" marR="0" rtl="0" algn="l">
              <a:lnSpc>
                <a:spcPct val="80000"/>
              </a:lnSpc>
              <a:spcBef>
                <a:spcPts val="400"/>
              </a:spcBef>
              <a:spcAft>
                <a:spcPts val="0"/>
              </a:spcAft>
              <a:buClr>
                <a:schemeClr val="dk1"/>
              </a:buClr>
              <a:buSzPts val="1500"/>
              <a:buFont typeface="Arial"/>
              <a:buChar char="•"/>
            </a:pPr>
            <a:r>
              <a:rPr b="0" i="0" lang="en-GB" sz="1500" u="none" cap="none" strike="noStrike">
                <a:solidFill>
                  <a:schemeClr val="dk1"/>
                </a:solidFill>
                <a:latin typeface="Calibri"/>
                <a:ea typeface="Calibri"/>
                <a:cs typeface="Calibri"/>
                <a:sym typeface="Calibri"/>
              </a:rPr>
              <a:t>Depends on the length of your study</a:t>
            </a:r>
          </a:p>
          <a:p>
            <a:pPr indent="-177800" lvl="2" marL="863600" marR="0" rtl="0" algn="l">
              <a:lnSpc>
                <a:spcPct val="80000"/>
              </a:lnSpc>
              <a:spcBef>
                <a:spcPts val="400"/>
              </a:spcBef>
              <a:spcAft>
                <a:spcPts val="0"/>
              </a:spcAft>
              <a:buClr>
                <a:schemeClr val="dk1"/>
              </a:buClr>
              <a:buSzPts val="1500"/>
              <a:buFont typeface="Arial"/>
              <a:buChar char="•"/>
            </a:pPr>
            <a:r>
              <a:rPr b="0" i="0" lang="en-GB" sz="1500" u="none" cap="none" strike="noStrike">
                <a:solidFill>
                  <a:schemeClr val="dk1"/>
                </a:solidFill>
                <a:latin typeface="Calibri"/>
                <a:ea typeface="Calibri"/>
                <a:cs typeface="Calibri"/>
                <a:sym typeface="Calibri"/>
              </a:rPr>
              <a:t>Monitor user experiences</a:t>
            </a:r>
          </a:p>
          <a:p>
            <a:pPr indent="-177800" lvl="3" marL="1206500" marR="0" rtl="0" algn="l">
              <a:lnSpc>
                <a:spcPct val="80000"/>
              </a:lnSpc>
              <a:spcBef>
                <a:spcPts val="40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Validated/non-validated questionnaires (e.g., PSSUQ / TAM-FF)</a:t>
            </a:r>
          </a:p>
          <a:p>
            <a:pPr indent="-177800" lvl="1" marL="520700" marR="0" rtl="0" algn="l">
              <a:lnSpc>
                <a:spcPct val="8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After the study</a:t>
            </a:r>
          </a:p>
          <a:p>
            <a:pPr indent="-177800" lvl="2" marL="863600" marR="0" rtl="0" algn="l">
              <a:lnSpc>
                <a:spcPct val="80000"/>
              </a:lnSpc>
              <a:spcBef>
                <a:spcPts val="400"/>
              </a:spcBef>
              <a:spcAft>
                <a:spcPts val="0"/>
              </a:spcAft>
              <a:buClr>
                <a:schemeClr val="dk1"/>
              </a:buClr>
              <a:buSzPts val="1500"/>
              <a:buFont typeface="Arial"/>
              <a:buChar char="•"/>
            </a:pPr>
            <a:r>
              <a:rPr b="0" i="0" lang="en-GB" sz="1500" u="none" cap="none" strike="noStrike">
                <a:solidFill>
                  <a:schemeClr val="dk1"/>
                </a:solidFill>
                <a:latin typeface="Calibri"/>
                <a:ea typeface="Calibri"/>
                <a:cs typeface="Calibri"/>
                <a:sym typeface="Calibri"/>
              </a:rPr>
              <a:t>Final evaluation of the user experiences – also one part of you results and increases the feasibility of your study protocol!</a:t>
            </a:r>
          </a:p>
          <a:p>
            <a:pPr indent="-177800" lvl="0" marL="177800" marR="0" rtl="0" algn="l">
              <a:lnSpc>
                <a:spcPct val="8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Plan carefully actions “what if”</a:t>
            </a:r>
          </a:p>
          <a:p>
            <a:pPr indent="-177800" lvl="4" marL="1371600" marR="0" rtl="0" algn="l">
              <a:lnSpc>
                <a:spcPct val="80000"/>
              </a:lnSpc>
              <a:spcBef>
                <a:spcPts val="40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Shape 262"/>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Battery life</a:t>
            </a:r>
          </a:p>
        </p:txBody>
      </p:sp>
      <p:sp>
        <p:nvSpPr>
          <p:cNvPr id="263" name="Shape 263"/>
          <p:cNvSpPr txBox="1"/>
          <p:nvPr/>
        </p:nvSpPr>
        <p:spPr>
          <a:xfrm>
            <a:off x="3399606" y="1394384"/>
            <a:ext cx="4400306" cy="1107996"/>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Differs a lot between the devices: 4 to 24 days</a:t>
            </a: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WHY?</a:t>
            </a:r>
          </a:p>
        </p:txBody>
      </p:sp>
      <p:sp>
        <p:nvSpPr>
          <p:cNvPr id="264" name="Shape 264"/>
          <p:cNvSpPr txBox="1"/>
          <p:nvPr/>
        </p:nvSpPr>
        <p:spPr>
          <a:xfrm>
            <a:off x="3399606" y="2186521"/>
            <a:ext cx="4207628" cy="2146742"/>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Not just because of the technical properties BUT also…</a:t>
            </a: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…some factors might influence on the battery life:</a:t>
            </a:r>
          </a:p>
          <a:p>
            <a:pPr indent="-215900" lvl="0" marL="215900" marR="0" rtl="0" algn="l">
              <a:lnSpc>
                <a:spcPct val="100000"/>
              </a:lnSpc>
              <a:spcBef>
                <a:spcPts val="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Frequency of transferring the data?</a:t>
            </a:r>
          </a:p>
          <a:p>
            <a:pPr indent="-215900" lvl="0" marL="215900" marR="0" rtl="0" algn="l">
              <a:lnSpc>
                <a:spcPct val="100000"/>
              </a:lnSpc>
              <a:spcBef>
                <a:spcPts val="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With or without screen display?</a:t>
            </a:r>
          </a:p>
          <a:p>
            <a:pPr indent="-215900" lvl="0" marL="215900" marR="0" rtl="0" algn="l">
              <a:lnSpc>
                <a:spcPct val="100000"/>
              </a:lnSpc>
              <a:spcBef>
                <a:spcPts val="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Using unnecessary features =&gt; avoid overuse?</a:t>
            </a:r>
          </a:p>
          <a:p>
            <a:pPr indent="-215900" lvl="0" marL="215900" marR="0" rtl="0" algn="l">
              <a:lnSpc>
                <a:spcPct val="100000"/>
              </a:lnSpc>
              <a:spcBef>
                <a:spcPts val="0"/>
              </a:spcBef>
              <a:spcAft>
                <a:spcPts val="0"/>
              </a:spcAft>
              <a:buClr>
                <a:schemeClr val="dk1"/>
              </a:buClr>
              <a:buSzPts val="1400"/>
              <a:buFont typeface="Calibri"/>
              <a:buChar char="-"/>
            </a:pPr>
            <a:r>
              <a:rPr b="0" i="0" lang="en-GB" sz="1400" u="none" cap="none" strike="noStrike">
                <a:solidFill>
                  <a:schemeClr val="dk1"/>
                </a:solidFill>
                <a:latin typeface="Calibri"/>
                <a:ea typeface="Calibri"/>
                <a:cs typeface="Calibri"/>
                <a:sym typeface="Calibri"/>
              </a:rPr>
              <a:t>Connection on/off (Bluetooth)?</a:t>
            </a:r>
          </a:p>
          <a:p>
            <a:pPr indent="-8890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8890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88900" lvl="0" marL="0" marR="0" rtl="0" algn="l">
              <a:lnSpc>
                <a:spcPct val="100000"/>
              </a:lnSpc>
              <a:spcBef>
                <a:spcPts val="0"/>
              </a:spcBef>
              <a:spcAft>
                <a:spcPts val="0"/>
              </a:spcAft>
              <a:buClr>
                <a:schemeClr val="dk1"/>
              </a:buClr>
              <a:buSzPts val="1400"/>
              <a:buFont typeface="Calibri"/>
              <a:buNone/>
            </a:pPr>
            <a:r>
              <a:rPr b="0" i="0" lang="en-GB" sz="1400" u="none" cap="none" strike="noStrike">
                <a:solidFill>
                  <a:schemeClr val="dk1"/>
                </a:solidFill>
                <a:latin typeface="Calibri"/>
                <a:ea typeface="Calibri"/>
                <a:cs typeface="Calibri"/>
                <a:sym typeface="Calibri"/>
              </a:rPr>
              <a:t>Sufficient briefing/training session before the study!</a:t>
            </a:r>
          </a:p>
        </p:txBody>
      </p:sp>
      <p:pic>
        <p:nvPicPr>
          <p:cNvPr id="265" name="Shape 265"/>
          <p:cNvPicPr preferRelativeResize="0"/>
          <p:nvPr/>
        </p:nvPicPr>
        <p:blipFill rotWithShape="1">
          <a:blip r:embed="rId3">
            <a:alphaModFix/>
          </a:blip>
          <a:srcRect b="0" l="0" r="0" t="0"/>
          <a:stretch/>
        </p:blipFill>
        <p:spPr>
          <a:xfrm>
            <a:off x="1051382" y="1224857"/>
            <a:ext cx="1425117" cy="2515099"/>
          </a:xfrm>
          <a:prstGeom prst="rect">
            <a:avLst/>
          </a:prstGeom>
          <a:noFill/>
          <a:ln>
            <a:noFill/>
          </a:ln>
        </p:spPr>
      </p:pic>
      <p:sp>
        <p:nvSpPr>
          <p:cNvPr id="266" name="Shape 266"/>
          <p:cNvSpPr/>
          <p:nvPr/>
        </p:nvSpPr>
        <p:spPr>
          <a:xfrm>
            <a:off x="2326842" y="3992624"/>
            <a:ext cx="978408" cy="484632"/>
          </a:xfrm>
          <a:prstGeom prst="rightArrow">
            <a:avLst>
              <a:gd fmla="val 50000" name="adj1"/>
              <a:gd fmla="val 50000" name="adj2"/>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628650" y="273844"/>
            <a:ext cx="7886700" cy="994172"/>
          </a:xfrm>
          <a:prstGeom prst="rect">
            <a:avLst/>
          </a:prstGeom>
          <a:noFill/>
          <a:ln>
            <a:noFill/>
          </a:ln>
        </p:spPr>
        <p:txBody>
          <a:bodyPr anchorCtr="0" anchor="ctr" bIns="68575" lIns="68575" rIns="68575" wrap="square" tIns="68575">
            <a:noAutofit/>
          </a:bodyPr>
          <a:lstStyle/>
          <a:p>
            <a:pPr indent="-20955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272" name="Shape 272"/>
          <p:cNvSpPr txBox="1"/>
          <p:nvPr>
            <p:ph idx="1" type="body"/>
          </p:nvPr>
        </p:nvSpPr>
        <p:spPr>
          <a:xfrm>
            <a:off x="2329632" y="2411439"/>
            <a:ext cx="4179324" cy="931529"/>
          </a:xfrm>
          <a:prstGeom prst="rect">
            <a:avLst/>
          </a:prstGeom>
          <a:noFill/>
          <a:ln>
            <a:noFill/>
          </a:ln>
        </p:spPr>
        <p:txBody>
          <a:bodyPr anchorCtr="0" anchor="t" bIns="68575" lIns="68575" rIns="68575" wrap="square" tIns="68575">
            <a:noAutofit/>
          </a:bodyPr>
          <a:lstStyle/>
          <a:p>
            <a:pPr indent="-133350" lvl="0" marL="139700" marR="0" rtl="0" algn="l">
              <a:lnSpc>
                <a:spcPct val="90000"/>
              </a:lnSpc>
              <a:spcBef>
                <a:spcPts val="0"/>
              </a:spcBef>
              <a:spcAft>
                <a:spcPts val="0"/>
              </a:spcAft>
              <a:buClr>
                <a:schemeClr val="dk1"/>
              </a:buClr>
              <a:buSzPts val="2100"/>
              <a:buFont typeface="Arial"/>
              <a:buNone/>
            </a:pPr>
            <a:r>
              <a:rPr b="0" i="0" lang="en-GB" sz="2100" u="none" cap="none" strike="noStrike">
                <a:solidFill>
                  <a:schemeClr val="dk1"/>
                </a:solidFill>
                <a:latin typeface="Calibri"/>
                <a:ea typeface="Calibri"/>
                <a:cs typeface="Calibri"/>
                <a:sym typeface="Calibri"/>
              </a:rPr>
              <a:t>Data transfer and features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b="0" l="0" r="0" t="0"/>
          <a:stretch/>
        </p:blipFill>
        <p:spPr>
          <a:xfrm>
            <a:off x="475868" y="4106811"/>
            <a:ext cx="807736" cy="517998"/>
          </a:xfrm>
          <a:prstGeom prst="rect">
            <a:avLst/>
          </a:prstGeom>
          <a:noFill/>
          <a:ln>
            <a:noFill/>
          </a:ln>
        </p:spPr>
      </p:pic>
      <p:sp>
        <p:nvSpPr>
          <p:cNvPr id="278" name="Shape 278"/>
          <p:cNvSpPr/>
          <p:nvPr/>
        </p:nvSpPr>
        <p:spPr>
          <a:xfrm>
            <a:off x="761999" y="3054927"/>
            <a:ext cx="813816" cy="868680"/>
          </a:xfrm>
          <a:prstGeom prst="bentArrow">
            <a:avLst>
              <a:gd fmla="val 25000" name="adj1"/>
              <a:gd fmla="val 25000" name="adj2"/>
              <a:gd fmla="val 25000" name="adj3"/>
              <a:gd fmla="val 43750" name="adj4"/>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79" name="Shape 279"/>
          <p:cNvSpPr txBox="1"/>
          <p:nvPr/>
        </p:nvSpPr>
        <p:spPr>
          <a:xfrm>
            <a:off x="1759528" y="3057902"/>
            <a:ext cx="1920719"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3º party data handling</a:t>
            </a:r>
          </a:p>
        </p:txBody>
      </p:sp>
      <p:sp>
        <p:nvSpPr>
          <p:cNvPr id="280" name="Shape 280"/>
          <p:cNvSpPr txBox="1"/>
          <p:nvPr/>
        </p:nvSpPr>
        <p:spPr>
          <a:xfrm>
            <a:off x="4191000" y="2126671"/>
            <a:ext cx="1208985"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Data storage</a:t>
            </a:r>
          </a:p>
        </p:txBody>
      </p:sp>
      <p:sp>
        <p:nvSpPr>
          <p:cNvPr id="281" name="Shape 281"/>
          <p:cNvSpPr/>
          <p:nvPr/>
        </p:nvSpPr>
        <p:spPr>
          <a:xfrm>
            <a:off x="3207327" y="2064327"/>
            <a:ext cx="813816" cy="868680"/>
          </a:xfrm>
          <a:prstGeom prst="bentArrow">
            <a:avLst>
              <a:gd fmla="val 25000" name="adj1"/>
              <a:gd fmla="val 25000" name="adj2"/>
              <a:gd fmla="val 25000" name="adj3"/>
              <a:gd fmla="val 43750" name="adj4"/>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2" name="Shape 282"/>
          <p:cNvSpPr/>
          <p:nvPr/>
        </p:nvSpPr>
        <p:spPr>
          <a:xfrm>
            <a:off x="4993077" y="1059872"/>
            <a:ext cx="813816" cy="868680"/>
          </a:xfrm>
          <a:prstGeom prst="bentArrow">
            <a:avLst>
              <a:gd fmla="val 25000" name="adj1"/>
              <a:gd fmla="val 25000" name="adj2"/>
              <a:gd fmla="val 25000" name="adj3"/>
              <a:gd fmla="val 43750" name="adj4"/>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3" name="Shape 283"/>
          <p:cNvSpPr txBox="1"/>
          <p:nvPr/>
        </p:nvSpPr>
        <p:spPr>
          <a:xfrm>
            <a:off x="5929746" y="1059872"/>
            <a:ext cx="1463493"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Data access</a:t>
            </a:r>
          </a:p>
        </p:txBody>
      </p:sp>
      <p:sp>
        <p:nvSpPr>
          <p:cNvPr id="284" name="Shape 284"/>
          <p:cNvSpPr txBox="1"/>
          <p:nvPr/>
        </p:nvSpPr>
        <p:spPr>
          <a:xfrm>
            <a:off x="1921431" y="3489267"/>
            <a:ext cx="1596912"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Company server?</a:t>
            </a:r>
          </a:p>
        </p:txBody>
      </p:sp>
      <p:sp>
        <p:nvSpPr>
          <p:cNvPr id="285" name="Shape 285"/>
          <p:cNvSpPr txBox="1"/>
          <p:nvPr/>
        </p:nvSpPr>
        <p:spPr>
          <a:xfrm>
            <a:off x="4332834" y="2518858"/>
            <a:ext cx="1443024"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3º party server?</a:t>
            </a:r>
          </a:p>
        </p:txBody>
      </p:sp>
      <p:sp>
        <p:nvSpPr>
          <p:cNvPr id="286" name="Shape 286"/>
          <p:cNvSpPr txBox="1"/>
          <p:nvPr/>
        </p:nvSpPr>
        <p:spPr>
          <a:xfrm>
            <a:off x="4332834" y="2870865"/>
            <a:ext cx="1617751"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University server?</a:t>
            </a:r>
          </a:p>
        </p:txBody>
      </p:sp>
      <p:sp>
        <p:nvSpPr>
          <p:cNvPr id="287" name="Shape 287"/>
          <p:cNvSpPr txBox="1"/>
          <p:nvPr/>
        </p:nvSpPr>
        <p:spPr>
          <a:xfrm>
            <a:off x="6369453" y="1367649"/>
            <a:ext cx="1776448"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Who has the rights?</a:t>
            </a:r>
          </a:p>
        </p:txBody>
      </p:sp>
      <p:sp>
        <p:nvSpPr>
          <p:cNvPr id="288" name="Shape 288"/>
          <p:cNvSpPr txBox="1"/>
          <p:nvPr/>
        </p:nvSpPr>
        <p:spPr>
          <a:xfrm>
            <a:off x="6369453" y="1756550"/>
            <a:ext cx="1430200"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Privacy issues?</a:t>
            </a:r>
          </a:p>
        </p:txBody>
      </p:sp>
      <p:sp>
        <p:nvSpPr>
          <p:cNvPr id="289" name="Shape 289"/>
          <p:cNvSpPr txBox="1"/>
          <p:nvPr/>
        </p:nvSpPr>
        <p:spPr>
          <a:xfrm>
            <a:off x="1918213" y="3845572"/>
            <a:ext cx="1487908"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Company rules?</a:t>
            </a:r>
          </a:p>
        </p:txBody>
      </p:sp>
      <p:sp>
        <p:nvSpPr>
          <p:cNvPr id="290" name="Shape 290"/>
          <p:cNvSpPr txBox="1"/>
          <p:nvPr/>
        </p:nvSpPr>
        <p:spPr>
          <a:xfrm>
            <a:off x="4332834" y="3222872"/>
            <a:ext cx="1795684"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What is transferred?</a:t>
            </a:r>
          </a:p>
        </p:txBody>
      </p:sp>
      <p:sp>
        <p:nvSpPr>
          <p:cNvPr id="291" name="Shape 291"/>
          <p:cNvSpPr txBox="1"/>
          <p:nvPr/>
        </p:nvSpPr>
        <p:spPr>
          <a:xfrm>
            <a:off x="4332834" y="3612855"/>
            <a:ext cx="1875835"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How is it transferred?</a:t>
            </a:r>
          </a:p>
        </p:txBody>
      </p:sp>
      <p:sp>
        <p:nvSpPr>
          <p:cNvPr id="292" name="Shape 292"/>
          <p:cNvSpPr txBox="1"/>
          <p:nvPr/>
        </p:nvSpPr>
        <p:spPr>
          <a:xfrm>
            <a:off x="4332834" y="3981894"/>
            <a:ext cx="2650084"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 what format is it transferred?</a:t>
            </a:r>
          </a:p>
        </p:txBody>
      </p:sp>
      <p:sp>
        <p:nvSpPr>
          <p:cNvPr id="293" name="Shape 293"/>
          <p:cNvSpPr txBox="1"/>
          <p:nvPr/>
        </p:nvSpPr>
        <p:spPr>
          <a:xfrm>
            <a:off x="2477357" y="4600897"/>
            <a:ext cx="5328703"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WHO OWNS THE DATA? PARTICIPANT, 3º PARTY, OR YOU?</a:t>
            </a:r>
          </a:p>
        </p:txBody>
      </p:sp>
      <p:sp>
        <p:nvSpPr>
          <p:cNvPr id="294" name="Shape 294"/>
          <p:cNvSpPr txBox="1"/>
          <p:nvPr/>
        </p:nvSpPr>
        <p:spPr>
          <a:xfrm>
            <a:off x="1168907" y="668086"/>
            <a:ext cx="1681871"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DATA TRANSFER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Shape 299"/>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What features to extract – feeling like you’re walking in a swamp?</a:t>
            </a:r>
          </a:p>
        </p:txBody>
      </p:sp>
      <p:pic>
        <p:nvPicPr>
          <p:cNvPr id="300" name="Shape 300"/>
          <p:cNvPicPr preferRelativeResize="0"/>
          <p:nvPr>
            <p:ph idx="1" type="body"/>
          </p:nvPr>
        </p:nvPicPr>
        <p:blipFill rotWithShape="1">
          <a:blip r:embed="rId3">
            <a:alphaModFix/>
          </a:blip>
          <a:srcRect b="0" l="0" r="0" t="0"/>
          <a:stretch/>
        </p:blipFill>
        <p:spPr>
          <a:xfrm>
            <a:off x="1671108" y="1369219"/>
            <a:ext cx="5801784" cy="32635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35420" y="49846"/>
            <a:ext cx="8974182"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Million (?) options to choose from – IT’S A PUZZLE</a:t>
            </a:r>
          </a:p>
        </p:txBody>
      </p:sp>
      <p:sp>
        <p:nvSpPr>
          <p:cNvPr id="306" name="Shape 306"/>
          <p:cNvSpPr txBox="1"/>
          <p:nvPr/>
        </p:nvSpPr>
        <p:spPr>
          <a:xfrm>
            <a:off x="295438" y="993151"/>
            <a:ext cx="3363613"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Total amount of movement per day [counts] </a:t>
            </a:r>
          </a:p>
        </p:txBody>
      </p:sp>
      <p:sp>
        <p:nvSpPr>
          <p:cNvPr id="307" name="Shape 307"/>
          <p:cNvSpPr/>
          <p:nvPr/>
        </p:nvSpPr>
        <p:spPr>
          <a:xfrm>
            <a:off x="3006983" y="1453537"/>
            <a:ext cx="1769860"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Sedentary time [mins] </a:t>
            </a:r>
          </a:p>
        </p:txBody>
      </p:sp>
      <p:sp>
        <p:nvSpPr>
          <p:cNvPr id="308" name="Shape 308"/>
          <p:cNvSpPr/>
          <p:nvPr/>
        </p:nvSpPr>
        <p:spPr>
          <a:xfrm>
            <a:off x="323384" y="4673530"/>
            <a:ext cx="4013455"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Moderate-to-vigorous physical activity (MVPA) [mins]</a:t>
            </a:r>
            <a:r>
              <a:rPr b="0" i="0" lang="en-GB" sz="1400" u="none" cap="none" strike="noStrike">
                <a:solidFill>
                  <a:schemeClr val="dk1"/>
                </a:solidFill>
                <a:latin typeface="Calibri"/>
                <a:ea typeface="Calibri"/>
                <a:cs typeface="Calibri"/>
                <a:sym typeface="Calibri"/>
              </a:rPr>
              <a:t> </a:t>
            </a:r>
          </a:p>
        </p:txBody>
      </p:sp>
      <p:sp>
        <p:nvSpPr>
          <p:cNvPr id="309" name="Shape 309"/>
          <p:cNvSpPr txBox="1"/>
          <p:nvPr/>
        </p:nvSpPr>
        <p:spPr>
          <a:xfrm>
            <a:off x="1704703" y="2044106"/>
            <a:ext cx="2425471"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Number of steps per day [steps]</a:t>
            </a:r>
          </a:p>
        </p:txBody>
      </p:sp>
      <p:sp>
        <p:nvSpPr>
          <p:cNvPr id="310" name="Shape 310"/>
          <p:cNvSpPr txBox="1"/>
          <p:nvPr/>
        </p:nvSpPr>
        <p:spPr>
          <a:xfrm>
            <a:off x="4824275" y="2390503"/>
            <a:ext cx="3400979"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Mean walking step frequency [steps/minute] </a:t>
            </a:r>
          </a:p>
        </p:txBody>
      </p:sp>
      <p:sp>
        <p:nvSpPr>
          <p:cNvPr id="311" name="Shape 311"/>
          <p:cNvSpPr txBox="1"/>
          <p:nvPr/>
        </p:nvSpPr>
        <p:spPr>
          <a:xfrm>
            <a:off x="823219" y="3257054"/>
            <a:ext cx="3715585"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Maximum walking step frequency [steps/minute] </a:t>
            </a:r>
          </a:p>
        </p:txBody>
      </p:sp>
      <p:sp>
        <p:nvSpPr>
          <p:cNvPr id="312" name="Shape 312"/>
          <p:cNvSpPr txBox="1"/>
          <p:nvPr/>
        </p:nvSpPr>
        <p:spPr>
          <a:xfrm>
            <a:off x="4069099" y="925818"/>
            <a:ext cx="3920738"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Activity mean during sleep within valid time interval </a:t>
            </a:r>
          </a:p>
        </p:txBody>
      </p:sp>
      <p:sp>
        <p:nvSpPr>
          <p:cNvPr id="313" name="Shape 313"/>
          <p:cNvSpPr txBox="1"/>
          <p:nvPr/>
        </p:nvSpPr>
        <p:spPr>
          <a:xfrm>
            <a:off x="302416" y="2418408"/>
            <a:ext cx="4055390"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Activity median during sleep within valid time interval </a:t>
            </a:r>
          </a:p>
        </p:txBody>
      </p:sp>
      <p:sp>
        <p:nvSpPr>
          <p:cNvPr id="314" name="Shape 314"/>
          <p:cNvSpPr txBox="1"/>
          <p:nvPr/>
        </p:nvSpPr>
        <p:spPr>
          <a:xfrm>
            <a:off x="4441210" y="1952339"/>
            <a:ext cx="3706736"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Activity SD during sleep within valid time interval </a:t>
            </a:r>
          </a:p>
        </p:txBody>
      </p:sp>
      <p:sp>
        <p:nvSpPr>
          <p:cNvPr id="315" name="Shape 315"/>
          <p:cNvSpPr txBox="1"/>
          <p:nvPr/>
        </p:nvSpPr>
        <p:spPr>
          <a:xfrm>
            <a:off x="5486400" y="3892732"/>
            <a:ext cx="1616357"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Sleep minutes [min] </a:t>
            </a:r>
          </a:p>
        </p:txBody>
      </p:sp>
      <p:sp>
        <p:nvSpPr>
          <p:cNvPr id="316" name="Shape 316"/>
          <p:cNvSpPr txBox="1"/>
          <p:nvPr/>
        </p:nvSpPr>
        <p:spPr>
          <a:xfrm>
            <a:off x="3198020" y="2868929"/>
            <a:ext cx="5662897"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Percentage of sleep minutes in relation to whole considered time interval [%] </a:t>
            </a:r>
          </a:p>
        </p:txBody>
      </p:sp>
      <p:sp>
        <p:nvSpPr>
          <p:cNvPr id="317" name="Shape 317"/>
          <p:cNvSpPr txBox="1"/>
          <p:nvPr/>
        </p:nvSpPr>
        <p:spPr>
          <a:xfrm>
            <a:off x="685800" y="3964577"/>
            <a:ext cx="1565717"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Sleep Efficiency [%] </a:t>
            </a:r>
          </a:p>
        </p:txBody>
      </p:sp>
      <p:sp>
        <p:nvSpPr>
          <p:cNvPr id="318" name="Shape 318"/>
          <p:cNvSpPr txBox="1"/>
          <p:nvPr/>
        </p:nvSpPr>
        <p:spPr>
          <a:xfrm>
            <a:off x="4824275" y="4672455"/>
            <a:ext cx="1583510"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Sleep Latency [min]</a:t>
            </a:r>
            <a:r>
              <a:rPr b="0" i="0" lang="en-GB" sz="1400" u="none" cap="none" strike="noStrike">
                <a:solidFill>
                  <a:schemeClr val="dk1"/>
                </a:solidFill>
                <a:latin typeface="Calibri"/>
                <a:ea typeface="Calibri"/>
                <a:cs typeface="Calibri"/>
                <a:sym typeface="Calibri"/>
              </a:rPr>
              <a:t> </a:t>
            </a:r>
          </a:p>
        </p:txBody>
      </p:sp>
      <p:sp>
        <p:nvSpPr>
          <p:cNvPr id="319" name="Shape 319"/>
          <p:cNvSpPr txBox="1"/>
          <p:nvPr/>
        </p:nvSpPr>
        <p:spPr>
          <a:xfrm>
            <a:off x="6304202" y="1285479"/>
            <a:ext cx="2247683"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Wake after sleep onset [min]</a:t>
            </a:r>
            <a:r>
              <a:rPr b="0" i="0" lang="en-GB" sz="1400" u="none" cap="none" strike="noStrike">
                <a:solidFill>
                  <a:schemeClr val="dk1"/>
                </a:solidFill>
                <a:latin typeface="Calibri"/>
                <a:ea typeface="Calibri"/>
                <a:cs typeface="Calibri"/>
                <a:sym typeface="Calibri"/>
              </a:rPr>
              <a:t> </a:t>
            </a:r>
          </a:p>
        </p:txBody>
      </p:sp>
      <p:sp>
        <p:nvSpPr>
          <p:cNvPr id="320" name="Shape 320"/>
          <p:cNvSpPr txBox="1"/>
          <p:nvPr/>
        </p:nvSpPr>
        <p:spPr>
          <a:xfrm>
            <a:off x="4977496" y="3534429"/>
            <a:ext cx="3271472"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Number of awakenings / wake episodes [#]</a:t>
            </a:r>
            <a:r>
              <a:rPr b="0" i="0" lang="en-GB" sz="1400" u="none" cap="none" strike="noStrike">
                <a:solidFill>
                  <a:schemeClr val="dk1"/>
                </a:solidFill>
                <a:latin typeface="Calibri"/>
                <a:ea typeface="Calibri"/>
                <a:cs typeface="Calibri"/>
                <a:sym typeface="Calibri"/>
              </a:rPr>
              <a:t> </a:t>
            </a:r>
          </a:p>
        </p:txBody>
      </p:sp>
      <p:sp>
        <p:nvSpPr>
          <p:cNvPr id="321" name="Shape 321"/>
          <p:cNvSpPr txBox="1"/>
          <p:nvPr/>
        </p:nvSpPr>
        <p:spPr>
          <a:xfrm>
            <a:off x="323384" y="2868929"/>
            <a:ext cx="2092833"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Sleep Fragmentation Index</a:t>
            </a:r>
            <a:r>
              <a:rPr b="0" i="0" lang="en-GB" sz="1400" u="none" cap="none" strike="noStrike">
                <a:solidFill>
                  <a:schemeClr val="dk1"/>
                </a:solidFill>
                <a:latin typeface="Calibri"/>
                <a:ea typeface="Calibri"/>
                <a:cs typeface="Calibri"/>
                <a:sym typeface="Calibri"/>
              </a:rPr>
              <a:t> </a:t>
            </a:r>
          </a:p>
        </p:txBody>
      </p:sp>
      <p:sp>
        <p:nvSpPr>
          <p:cNvPr id="322" name="Shape 322"/>
          <p:cNvSpPr txBox="1"/>
          <p:nvPr/>
        </p:nvSpPr>
        <p:spPr>
          <a:xfrm>
            <a:off x="1103812" y="1407481"/>
            <a:ext cx="1376243"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Brief Wake Ratio</a:t>
            </a:r>
            <a:r>
              <a:rPr b="0" i="0" lang="en-GB" sz="1400" u="none" cap="none" strike="noStrike">
                <a:solidFill>
                  <a:schemeClr val="dk1"/>
                </a:solidFill>
                <a:latin typeface="Calibri"/>
                <a:ea typeface="Calibri"/>
                <a:cs typeface="Calibri"/>
                <a:sym typeface="Calibri"/>
              </a:rPr>
              <a:t> </a:t>
            </a:r>
          </a:p>
        </p:txBody>
      </p:sp>
      <p:sp>
        <p:nvSpPr>
          <p:cNvPr id="323" name="Shape 323"/>
          <p:cNvSpPr txBox="1"/>
          <p:nvPr/>
        </p:nvSpPr>
        <p:spPr>
          <a:xfrm>
            <a:off x="6085987" y="4308212"/>
            <a:ext cx="2061959"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Mean Wake Episode [min]</a:t>
            </a:r>
            <a:r>
              <a:rPr b="0" i="0" lang="en-GB" sz="1400" u="none" cap="none" strike="noStrike">
                <a:solidFill>
                  <a:schemeClr val="dk1"/>
                </a:solidFill>
                <a:latin typeface="Calibri"/>
                <a:ea typeface="Calibri"/>
                <a:cs typeface="Calibri"/>
                <a:sym typeface="Calibri"/>
              </a:rPr>
              <a:t> </a:t>
            </a:r>
          </a:p>
        </p:txBody>
      </p:sp>
      <p:sp>
        <p:nvSpPr>
          <p:cNvPr id="324" name="Shape 324"/>
          <p:cNvSpPr txBox="1"/>
          <p:nvPr/>
        </p:nvSpPr>
        <p:spPr>
          <a:xfrm>
            <a:off x="4629785" y="1638343"/>
            <a:ext cx="2251723"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Longest Wake Episode [min])</a:t>
            </a:r>
            <a:r>
              <a:rPr b="0" i="0" lang="en-GB" sz="1400" u="none" cap="none" strike="noStrike">
                <a:solidFill>
                  <a:schemeClr val="dk1"/>
                </a:solidFill>
                <a:latin typeface="Calibri"/>
                <a:ea typeface="Calibri"/>
                <a:cs typeface="Calibri"/>
                <a:sym typeface="Calibri"/>
              </a:rPr>
              <a:t> </a:t>
            </a:r>
          </a:p>
        </p:txBody>
      </p:sp>
      <p:sp>
        <p:nvSpPr>
          <p:cNvPr id="325" name="Shape 325"/>
          <p:cNvSpPr txBox="1"/>
          <p:nvPr/>
        </p:nvSpPr>
        <p:spPr>
          <a:xfrm>
            <a:off x="993326" y="4308212"/>
            <a:ext cx="2278508"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Number of sleep episodes [#]</a:t>
            </a:r>
            <a:r>
              <a:rPr b="0" i="0" lang="en-GB" sz="1400" u="none" cap="none" strike="noStrike">
                <a:solidFill>
                  <a:schemeClr val="dk1"/>
                </a:solidFill>
                <a:latin typeface="Calibri"/>
                <a:ea typeface="Calibri"/>
                <a:cs typeface="Calibri"/>
                <a:sym typeface="Calibri"/>
              </a:rPr>
              <a:t> </a:t>
            </a:r>
          </a:p>
        </p:txBody>
      </p:sp>
      <p:sp>
        <p:nvSpPr>
          <p:cNvPr id="326" name="Shape 326"/>
          <p:cNvSpPr txBox="1"/>
          <p:nvPr/>
        </p:nvSpPr>
        <p:spPr>
          <a:xfrm>
            <a:off x="2586646" y="3740252"/>
            <a:ext cx="2050081"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Mean Sleep Episode [min]</a:t>
            </a:r>
            <a:r>
              <a:rPr b="0" i="0" lang="en-GB" sz="1400" u="none" cap="none" strike="noStrike">
                <a:solidFill>
                  <a:schemeClr val="dk1"/>
                </a:solidFill>
                <a:latin typeface="Calibri"/>
                <a:ea typeface="Calibri"/>
                <a:cs typeface="Calibri"/>
                <a:sym typeface="Calibri"/>
              </a:rPr>
              <a:t> </a:t>
            </a:r>
          </a:p>
        </p:txBody>
      </p:sp>
      <p:sp>
        <p:nvSpPr>
          <p:cNvPr id="327" name="Shape 327"/>
          <p:cNvSpPr txBox="1"/>
          <p:nvPr/>
        </p:nvSpPr>
        <p:spPr>
          <a:xfrm>
            <a:off x="3518848" y="4243537"/>
            <a:ext cx="2185743"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Longest Sleep Episode [min]</a:t>
            </a:r>
            <a:r>
              <a:rPr b="0" i="0" lang="en-GB" sz="1400" u="none" cap="none" strike="noStrike">
                <a:solidFill>
                  <a:schemeClr val="dk1"/>
                </a:solidFill>
                <a:latin typeface="Calibri"/>
                <a:ea typeface="Calibri"/>
                <a:cs typeface="Calibri"/>
                <a:sym typeface="Calibri"/>
              </a:rPr>
              <a:t> </a:t>
            </a:r>
          </a:p>
        </p:txBody>
      </p:sp>
      <p:sp>
        <p:nvSpPr>
          <p:cNvPr id="328" name="Shape 328"/>
          <p:cNvSpPr txBox="1"/>
          <p:nvPr/>
        </p:nvSpPr>
        <p:spPr>
          <a:xfrm>
            <a:off x="224417" y="1733131"/>
            <a:ext cx="2434994"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Sleep start [min after midnight]</a:t>
            </a:r>
            <a:r>
              <a:rPr b="0" i="0" lang="en-GB" sz="1400" u="none" cap="none" strike="noStrike">
                <a:solidFill>
                  <a:schemeClr val="dk1"/>
                </a:solidFill>
                <a:latin typeface="Calibri"/>
                <a:ea typeface="Calibri"/>
                <a:cs typeface="Calibri"/>
                <a:sym typeface="Calibri"/>
              </a:rPr>
              <a:t> </a:t>
            </a:r>
          </a:p>
        </p:txBody>
      </p:sp>
      <p:sp>
        <p:nvSpPr>
          <p:cNvPr id="329" name="Shape 329"/>
          <p:cNvSpPr txBox="1"/>
          <p:nvPr/>
        </p:nvSpPr>
        <p:spPr>
          <a:xfrm>
            <a:off x="295438" y="3605349"/>
            <a:ext cx="1950438"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Low Frequency (LF) of HR</a:t>
            </a:r>
          </a:p>
        </p:txBody>
      </p:sp>
      <p:sp>
        <p:nvSpPr>
          <p:cNvPr id="330" name="Shape 330"/>
          <p:cNvSpPr txBox="1"/>
          <p:nvPr/>
        </p:nvSpPr>
        <p:spPr>
          <a:xfrm>
            <a:off x="5695406" y="3145928"/>
            <a:ext cx="1584088"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1" i="0" lang="en-GB" sz="1400" u="none" cap="none" strike="noStrike">
                <a:solidFill>
                  <a:schemeClr val="dk1"/>
                </a:solidFill>
                <a:latin typeface="Calibri"/>
                <a:ea typeface="Calibri"/>
                <a:cs typeface="Calibri"/>
                <a:sym typeface="Calibri"/>
              </a:rPr>
              <a:t>High Frequency (HF)</a:t>
            </a:r>
          </a:p>
        </p:txBody>
      </p:sp>
      <p:sp>
        <p:nvSpPr>
          <p:cNvPr id="331" name="Shape 331"/>
          <p:cNvSpPr txBox="1"/>
          <p:nvPr/>
        </p:nvSpPr>
        <p:spPr>
          <a:xfrm>
            <a:off x="1498558" y="1765783"/>
            <a:ext cx="6047906" cy="1915909"/>
          </a:xfrm>
          <a:prstGeom prst="rect">
            <a:avLst/>
          </a:prstGeom>
          <a:solidFill>
            <a:schemeClr val="lt1"/>
          </a:solidFill>
          <a:ln>
            <a:noFill/>
          </a:ln>
        </p:spPr>
        <p:txBody>
          <a:bodyPr anchorCtr="0" anchor="t" bIns="34275" lIns="68575" rIns="68575" wrap="square" tIns="34275">
            <a:noAutofit/>
          </a:bodyPr>
          <a:lstStyle/>
          <a:p>
            <a:pPr indent="-47625" lvl="0" marL="0" marR="0" rtl="0" algn="l">
              <a:lnSpc>
                <a:spcPct val="100000"/>
              </a:lnSpc>
              <a:spcBef>
                <a:spcPts val="0"/>
              </a:spcBef>
              <a:spcAft>
                <a:spcPts val="0"/>
              </a:spcAft>
              <a:buClr>
                <a:srgbClr val="FF0000"/>
              </a:buClr>
              <a:buSzPts val="750"/>
              <a:buFont typeface="Calibri"/>
              <a:buNone/>
            </a:pPr>
            <a:r>
              <a:rPr b="0" i="0" lang="en-GB" sz="3000" u="none" cap="none" strike="noStrike">
                <a:solidFill>
                  <a:srgbClr val="FF0000"/>
                </a:solidFill>
                <a:latin typeface="Calibri"/>
                <a:ea typeface="Calibri"/>
                <a:cs typeface="Calibri"/>
                <a:sym typeface="Calibri"/>
              </a:rPr>
              <a:t>CHOSEN DEVICE, STUDY PROTOCOL, RESEARCH QUESTIONS AND HYPOTHESES WILL GUIDE YOUR SELECTION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500"/>
                                        <p:tgtEl>
                                          <p:spTgt spid="33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Shape 336"/>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Best is to…</a:t>
            </a:r>
          </a:p>
        </p:txBody>
      </p:sp>
      <p:sp>
        <p:nvSpPr>
          <p:cNvPr id="337" name="Shape 337"/>
          <p:cNvSpPr txBox="1"/>
          <p:nvPr>
            <p:ph idx="1" type="body"/>
          </p:nvPr>
        </p:nvSpPr>
        <p:spPr>
          <a:xfrm>
            <a:off x="628650" y="1369219"/>
            <a:ext cx="7886700" cy="3263504"/>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TRY FOR YOURSELF!</a:t>
            </a: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38" name="Shape 338"/>
          <p:cNvPicPr preferRelativeResize="0"/>
          <p:nvPr/>
        </p:nvPicPr>
        <p:blipFill rotWithShape="1">
          <a:blip r:embed="rId3">
            <a:alphaModFix/>
          </a:blip>
          <a:srcRect b="0" l="0" r="0" t="0"/>
          <a:stretch/>
        </p:blipFill>
        <p:spPr>
          <a:xfrm>
            <a:off x="2426663" y="2354111"/>
            <a:ext cx="3930497" cy="13842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ctrTitle"/>
          </p:nvPr>
        </p:nvSpPr>
        <p:spPr>
          <a:xfrm>
            <a:off x="311708" y="744575"/>
            <a:ext cx="8520600" cy="2052600"/>
          </a:xfrm>
          <a:prstGeom prst="rect">
            <a:avLst/>
          </a:prstGeom>
        </p:spPr>
        <p:txBody>
          <a:bodyPr anchorCtr="0" anchor="b" bIns="91425" lIns="91425" rIns="91425" wrap="square" tIns="91425">
            <a:noAutofit/>
          </a:bodyPr>
          <a:lstStyle/>
          <a:p>
            <a:pPr lvl="0" rtl="0">
              <a:spcBef>
                <a:spcPts val="0"/>
              </a:spcBef>
              <a:buNone/>
            </a:pPr>
            <a:r>
              <a:rPr lang="en-GB"/>
              <a:t>Actigraphy</a:t>
            </a:r>
          </a:p>
        </p:txBody>
      </p:sp>
      <p:sp>
        <p:nvSpPr>
          <p:cNvPr id="344" name="Shape 344"/>
          <p:cNvSpPr txBox="1"/>
          <p:nvPr>
            <p:ph idx="1" type="subTitle"/>
          </p:nvPr>
        </p:nvSpPr>
        <p:spPr>
          <a:xfrm>
            <a:off x="311700" y="2834125"/>
            <a:ext cx="8520600" cy="792600"/>
          </a:xfrm>
          <a:prstGeom prst="rect">
            <a:avLst/>
          </a:prstGeom>
        </p:spPr>
        <p:txBody>
          <a:bodyPr anchorCtr="0" anchor="t" bIns="91425" lIns="91425" rIns="91425" wrap="square" tIns="91425">
            <a:noAutofit/>
          </a:bodyPr>
          <a:lstStyle/>
          <a:p>
            <a:pPr lvl="0" rtl="0">
              <a:spcBef>
                <a:spcPts val="0"/>
              </a:spcBef>
              <a:buNone/>
            </a:pPr>
            <a:r>
              <a:rPr lang="en-GB"/>
              <a:t>workshop</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Content	</a:t>
            </a:r>
          </a:p>
        </p:txBody>
      </p:sp>
      <p:sp>
        <p:nvSpPr>
          <p:cNvPr id="136" name="Shape 136"/>
          <p:cNvSpPr txBox="1"/>
          <p:nvPr>
            <p:ph idx="1" type="body"/>
          </p:nvPr>
        </p:nvSpPr>
        <p:spPr>
          <a:xfrm>
            <a:off x="628650" y="1369219"/>
            <a:ext cx="7886700" cy="3263504"/>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Introduction to activity monitors</a:t>
            </a:r>
          </a:p>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Data examples</a:t>
            </a:r>
          </a:p>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Hands-on session </a:t>
            </a:r>
          </a:p>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Discussion </a:t>
            </a:r>
          </a:p>
          <a:p>
            <a:pPr indent="-17780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137" name="Shape 137"/>
          <p:cNvPicPr preferRelativeResize="0"/>
          <p:nvPr/>
        </p:nvPicPr>
        <p:blipFill rotWithShape="1">
          <a:blip r:embed="rId3">
            <a:alphaModFix/>
          </a:blip>
          <a:srcRect b="0" l="0" r="0" t="0"/>
          <a:stretch/>
        </p:blipFill>
        <p:spPr>
          <a:xfrm>
            <a:off x="4276610" y="2225377"/>
            <a:ext cx="3080489" cy="15480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Shape 34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GB"/>
              <a:t>Overview</a:t>
            </a:r>
          </a:p>
        </p:txBody>
      </p:sp>
      <p:sp>
        <p:nvSpPr>
          <p:cNvPr id="350" name="Shape 350"/>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lnSpc>
                <a:spcPct val="100000"/>
              </a:lnSpc>
              <a:spcBef>
                <a:spcPts val="0"/>
              </a:spcBef>
              <a:spcAft>
                <a:spcPts val="0"/>
              </a:spcAft>
              <a:buNone/>
            </a:pPr>
            <a:r>
              <a:t/>
            </a:r>
            <a:endParaRPr sz="2800">
              <a:solidFill>
                <a:schemeClr val="dk1"/>
              </a:solidFill>
            </a:endParaRPr>
          </a:p>
          <a:p>
            <a:pPr indent="-342900" lvl="0" marL="457200" rtl="0">
              <a:spcBef>
                <a:spcPts val="0"/>
              </a:spcBef>
              <a:spcAft>
                <a:spcPts val="0"/>
              </a:spcAft>
              <a:buSzPts val="1800"/>
              <a:buChar char="●"/>
            </a:pPr>
            <a:r>
              <a:rPr lang="en-GB"/>
              <a:t>Data: From Raw to generic data formats</a:t>
            </a:r>
          </a:p>
          <a:p>
            <a:pPr indent="-342900" lvl="0" marL="457200" rtl="0">
              <a:spcBef>
                <a:spcPts val="0"/>
              </a:spcBef>
              <a:spcAft>
                <a:spcPts val="0"/>
              </a:spcAft>
              <a:buSzPts val="1800"/>
              <a:buChar char="●"/>
            </a:pPr>
            <a:r>
              <a:rPr lang="en-GB"/>
              <a:t>Pre-processing</a:t>
            </a:r>
          </a:p>
          <a:p>
            <a:pPr indent="-342900" lvl="0" marL="457200" rtl="0">
              <a:spcBef>
                <a:spcPts val="0"/>
              </a:spcBef>
              <a:spcAft>
                <a:spcPts val="0"/>
              </a:spcAft>
              <a:buSzPts val="1800"/>
              <a:buChar char="●"/>
            </a:pPr>
            <a:r>
              <a:rPr lang="en-GB"/>
              <a:t>Analyses</a:t>
            </a:r>
          </a:p>
          <a:p>
            <a:pPr indent="-342900" lvl="0" marL="457200" rtl="0">
              <a:spcBef>
                <a:spcPts val="0"/>
              </a:spcBef>
              <a:spcAft>
                <a:spcPts val="0"/>
              </a:spcAft>
              <a:buSzPts val="1800"/>
              <a:buChar char="●"/>
            </a:pPr>
            <a:r>
              <a:rPr lang="en-GB"/>
              <a:t>Devices and Software</a:t>
            </a:r>
          </a:p>
          <a:p>
            <a:pPr indent="-342900" lvl="0" marL="457200">
              <a:spcBef>
                <a:spcPts val="0"/>
              </a:spcBef>
              <a:buSzPts val="1800"/>
              <a:buChar char="●"/>
            </a:pPr>
            <a:r>
              <a:rPr lang="en-GB"/>
              <a:t>Practical demonstration of MotionWare and ACTman software</a:t>
            </a:r>
          </a:p>
          <a:p>
            <a:pPr lvl="0">
              <a:spcBef>
                <a:spcPts val="0"/>
              </a:spcBef>
              <a:buNone/>
            </a:pPr>
            <a:r>
              <a:t/>
            </a:r>
            <a:endParaRPr/>
          </a:p>
          <a:p>
            <a:pPr lvl="0">
              <a:spcBef>
                <a:spcPts val="0"/>
              </a:spcBef>
              <a:buNone/>
            </a:pPr>
            <a:r>
              <a:t/>
            </a:r>
            <a:endParaRPr/>
          </a:p>
        </p:txBody>
      </p:sp>
      <p:pic>
        <p:nvPicPr>
          <p:cNvPr id="351" name="Shape 351"/>
          <p:cNvPicPr preferRelativeResize="0"/>
          <p:nvPr/>
        </p:nvPicPr>
        <p:blipFill>
          <a:blip r:embed="rId3">
            <a:alphaModFix/>
          </a:blip>
          <a:stretch>
            <a:fillRect/>
          </a:stretch>
        </p:blipFill>
        <p:spPr>
          <a:xfrm>
            <a:off x="7174575" y="3174075"/>
            <a:ext cx="1969425" cy="1969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Shape 35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Data - </a:t>
            </a:r>
            <a:r>
              <a:rPr lang="en-GB"/>
              <a:t>From Raw to generic data formats</a:t>
            </a:r>
          </a:p>
        </p:txBody>
      </p:sp>
      <p:pic>
        <p:nvPicPr>
          <p:cNvPr id="357" name="Shape 357"/>
          <p:cNvPicPr preferRelativeResize="0"/>
          <p:nvPr/>
        </p:nvPicPr>
        <p:blipFill>
          <a:blip r:embed="rId3">
            <a:alphaModFix/>
          </a:blip>
          <a:stretch>
            <a:fillRect/>
          </a:stretch>
        </p:blipFill>
        <p:spPr>
          <a:xfrm>
            <a:off x="0" y="2803800"/>
            <a:ext cx="4062424" cy="2339700"/>
          </a:xfrm>
          <a:prstGeom prst="rect">
            <a:avLst/>
          </a:prstGeom>
          <a:noFill/>
          <a:ln>
            <a:noFill/>
          </a:ln>
        </p:spPr>
      </p:pic>
      <p:pic>
        <p:nvPicPr>
          <p:cNvPr id="358" name="Shape 358"/>
          <p:cNvPicPr preferRelativeResize="0"/>
          <p:nvPr/>
        </p:nvPicPr>
        <p:blipFill>
          <a:blip r:embed="rId4">
            <a:alphaModFix/>
          </a:blip>
          <a:stretch>
            <a:fillRect/>
          </a:stretch>
        </p:blipFill>
        <p:spPr>
          <a:xfrm>
            <a:off x="4625225" y="2600775"/>
            <a:ext cx="4518775" cy="2542725"/>
          </a:xfrm>
          <a:prstGeom prst="rect">
            <a:avLst/>
          </a:prstGeom>
          <a:noFill/>
          <a:ln>
            <a:noFill/>
          </a:ln>
        </p:spPr>
      </p:pic>
      <p:sp>
        <p:nvSpPr>
          <p:cNvPr id="359" name="Shape 359"/>
          <p:cNvSpPr txBox="1"/>
          <p:nvPr/>
        </p:nvSpPr>
        <p:spPr>
          <a:xfrm>
            <a:off x="778300" y="1017750"/>
            <a:ext cx="8054100" cy="1659000"/>
          </a:xfrm>
          <a:prstGeom prst="rect">
            <a:avLst/>
          </a:prstGeom>
          <a:noFill/>
          <a:ln>
            <a:noFill/>
          </a:ln>
        </p:spPr>
        <p:txBody>
          <a:bodyPr anchorCtr="0" anchor="t" bIns="91425" lIns="91425" rIns="91425" wrap="square" tIns="91425">
            <a:noAutofit/>
          </a:bodyPr>
          <a:lstStyle/>
          <a:p>
            <a:pPr lvl="0">
              <a:spcBef>
                <a:spcPts val="0"/>
              </a:spcBef>
              <a:buNone/>
            </a:pPr>
            <a:r>
              <a:rPr lang="en-GB" sz="1800">
                <a:solidFill>
                  <a:schemeClr val="dk1"/>
                </a:solidFill>
              </a:rPr>
              <a:t>Raw data has not been subjected to:</a:t>
            </a:r>
          </a:p>
          <a:p>
            <a:pPr indent="-342900" lvl="0" marL="914400" rtl="0">
              <a:spcBef>
                <a:spcPts val="0"/>
              </a:spcBef>
              <a:spcAft>
                <a:spcPts val="0"/>
              </a:spcAft>
              <a:buClr>
                <a:schemeClr val="dk1"/>
              </a:buClr>
              <a:buSzPts val="1800"/>
              <a:buChar char="●"/>
            </a:pPr>
            <a:r>
              <a:rPr lang="en-GB" sz="1800">
                <a:solidFill>
                  <a:schemeClr val="dk1"/>
                </a:solidFill>
              </a:rPr>
              <a:t>Processing</a:t>
            </a:r>
          </a:p>
          <a:p>
            <a:pPr indent="-342900" lvl="0" marL="914400" rtl="0">
              <a:spcBef>
                <a:spcPts val="0"/>
              </a:spcBef>
              <a:spcAft>
                <a:spcPts val="0"/>
              </a:spcAft>
              <a:buClr>
                <a:schemeClr val="dk1"/>
              </a:buClr>
              <a:buSzPts val="1800"/>
              <a:buChar char="●"/>
            </a:pPr>
            <a:r>
              <a:rPr lang="en-GB" sz="1800">
                <a:solidFill>
                  <a:schemeClr val="dk1"/>
                </a:solidFill>
              </a:rPr>
              <a:t>Cleaning (e.g. removing outliers, device errors, or data entry errors)</a:t>
            </a:r>
          </a:p>
          <a:p>
            <a:pPr indent="-342900" lvl="0" marL="914400" rtl="0">
              <a:spcBef>
                <a:spcPts val="0"/>
              </a:spcBef>
              <a:spcAft>
                <a:spcPts val="0"/>
              </a:spcAft>
              <a:buClr>
                <a:schemeClr val="dk1"/>
              </a:buClr>
              <a:buSzPts val="1800"/>
              <a:buChar char="●"/>
            </a:pPr>
            <a:r>
              <a:rPr lang="en-GB" sz="1800">
                <a:solidFill>
                  <a:schemeClr val="dk1"/>
                </a:solidFill>
              </a:rPr>
              <a:t>Manipulation (Smoothing, transformations)</a:t>
            </a:r>
          </a:p>
          <a:p>
            <a:pPr indent="-342900" lvl="0" marL="914400" rtl="0">
              <a:spcBef>
                <a:spcPts val="0"/>
              </a:spcBef>
              <a:buClr>
                <a:schemeClr val="dk1"/>
              </a:buClr>
              <a:buSzPts val="1800"/>
              <a:buChar char="●"/>
            </a:pPr>
            <a:r>
              <a:rPr lang="en-GB" sz="1800">
                <a:solidFill>
                  <a:schemeClr val="dk1"/>
                </a:solidFill>
              </a:rPr>
              <a:t>Analysis</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Shape 36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Data - From Raw- to generic data formats</a:t>
            </a:r>
          </a:p>
        </p:txBody>
      </p:sp>
      <p:sp>
        <p:nvSpPr>
          <p:cNvPr id="365" name="Shape 365"/>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t>Raw data might come in a multitude of formats</a:t>
            </a:r>
          </a:p>
          <a:p>
            <a:pPr lvl="0" rtl="0">
              <a:spcBef>
                <a:spcPts val="0"/>
              </a:spcBef>
              <a:buNone/>
            </a:pPr>
            <a:r>
              <a:t/>
            </a:r>
            <a:endParaRPr/>
          </a:p>
          <a:p>
            <a:pPr lvl="0" rtl="0">
              <a:spcBef>
                <a:spcPts val="0"/>
              </a:spcBef>
              <a:buNone/>
            </a:pPr>
            <a:r>
              <a:t/>
            </a:r>
            <a:endParaRPr/>
          </a:p>
        </p:txBody>
      </p:sp>
      <p:pic>
        <p:nvPicPr>
          <p:cNvPr id="366" name="Shape 366"/>
          <p:cNvPicPr preferRelativeResize="0"/>
          <p:nvPr/>
        </p:nvPicPr>
        <p:blipFill>
          <a:blip r:embed="rId3">
            <a:alphaModFix/>
          </a:blip>
          <a:stretch>
            <a:fillRect/>
          </a:stretch>
        </p:blipFill>
        <p:spPr>
          <a:xfrm>
            <a:off x="311700" y="1835875"/>
            <a:ext cx="3767026" cy="3307626"/>
          </a:xfrm>
          <a:prstGeom prst="rect">
            <a:avLst/>
          </a:prstGeom>
          <a:noFill/>
          <a:ln>
            <a:noFill/>
          </a:ln>
        </p:spPr>
      </p:pic>
      <p:pic>
        <p:nvPicPr>
          <p:cNvPr id="367" name="Shape 367"/>
          <p:cNvPicPr preferRelativeResize="0"/>
          <p:nvPr/>
        </p:nvPicPr>
        <p:blipFill>
          <a:blip r:embed="rId4">
            <a:alphaModFix/>
          </a:blip>
          <a:stretch>
            <a:fillRect/>
          </a:stretch>
        </p:blipFill>
        <p:spPr>
          <a:xfrm>
            <a:off x="4752204" y="1835875"/>
            <a:ext cx="4391795" cy="33076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Data - From Raw- to generic data formats</a:t>
            </a:r>
          </a:p>
        </p:txBody>
      </p:sp>
      <p:sp>
        <p:nvSpPr>
          <p:cNvPr id="373" name="Shape 373"/>
          <p:cNvSpPr txBox="1"/>
          <p:nvPr>
            <p:ph idx="1" type="body"/>
          </p:nvPr>
        </p:nvSpPr>
        <p:spPr>
          <a:xfrm>
            <a:off x="311700" y="1152475"/>
            <a:ext cx="8520600" cy="474300"/>
          </a:xfrm>
          <a:prstGeom prst="rect">
            <a:avLst/>
          </a:prstGeom>
        </p:spPr>
        <p:txBody>
          <a:bodyPr anchorCtr="0" anchor="t" bIns="91425" lIns="91425" rIns="91425" wrap="square" tIns="91425">
            <a:noAutofit/>
          </a:bodyPr>
          <a:lstStyle/>
          <a:p>
            <a:pPr lvl="0" rtl="0">
              <a:spcBef>
                <a:spcPts val="0"/>
              </a:spcBef>
              <a:buNone/>
            </a:pPr>
            <a:r>
              <a:rPr lang="en-GB"/>
              <a:t>Raw data might come in a multitude of Data types</a:t>
            </a:r>
          </a:p>
          <a:p>
            <a:pPr lvl="0" rtl="0">
              <a:spcBef>
                <a:spcPts val="0"/>
              </a:spcBef>
              <a:buNone/>
            </a:pPr>
            <a:r>
              <a:t/>
            </a:r>
            <a:endParaRPr/>
          </a:p>
          <a:p>
            <a:pPr lvl="0" rtl="0">
              <a:spcBef>
                <a:spcPts val="0"/>
              </a:spcBef>
              <a:buNone/>
            </a:pPr>
            <a:r>
              <a:t/>
            </a:r>
            <a:endParaRPr/>
          </a:p>
        </p:txBody>
      </p:sp>
      <p:pic>
        <p:nvPicPr>
          <p:cNvPr id="374" name="Shape 374"/>
          <p:cNvPicPr preferRelativeResize="0"/>
          <p:nvPr/>
        </p:nvPicPr>
        <p:blipFill>
          <a:blip r:embed="rId3">
            <a:alphaModFix/>
          </a:blip>
          <a:stretch>
            <a:fillRect/>
          </a:stretch>
        </p:blipFill>
        <p:spPr>
          <a:xfrm>
            <a:off x="401275" y="1761525"/>
            <a:ext cx="1114425" cy="1047750"/>
          </a:xfrm>
          <a:prstGeom prst="rect">
            <a:avLst/>
          </a:prstGeom>
          <a:noFill/>
          <a:ln>
            <a:noFill/>
          </a:ln>
        </p:spPr>
      </p:pic>
      <p:pic>
        <p:nvPicPr>
          <p:cNvPr id="375" name="Shape 375"/>
          <p:cNvPicPr preferRelativeResize="0"/>
          <p:nvPr/>
        </p:nvPicPr>
        <p:blipFill>
          <a:blip r:embed="rId4">
            <a:alphaModFix/>
          </a:blip>
          <a:stretch>
            <a:fillRect/>
          </a:stretch>
        </p:blipFill>
        <p:spPr>
          <a:xfrm>
            <a:off x="401275" y="2944025"/>
            <a:ext cx="1114425" cy="1114425"/>
          </a:xfrm>
          <a:prstGeom prst="rect">
            <a:avLst/>
          </a:prstGeom>
          <a:noFill/>
          <a:ln>
            <a:noFill/>
          </a:ln>
        </p:spPr>
      </p:pic>
      <p:sp>
        <p:nvSpPr>
          <p:cNvPr id="376" name="Shape 376"/>
          <p:cNvSpPr txBox="1"/>
          <p:nvPr/>
        </p:nvSpPr>
        <p:spPr>
          <a:xfrm>
            <a:off x="1977200" y="1792850"/>
            <a:ext cx="1355100" cy="2265600"/>
          </a:xfrm>
          <a:prstGeom prst="rect">
            <a:avLst/>
          </a:prstGeom>
          <a:noFill/>
          <a:ln>
            <a:noFill/>
          </a:ln>
        </p:spPr>
        <p:txBody>
          <a:bodyPr anchorCtr="0" anchor="t" bIns="91425" lIns="91425" rIns="91425" wrap="square" tIns="91425">
            <a:noAutofit/>
          </a:bodyPr>
          <a:lstStyle/>
          <a:p>
            <a:pPr lvl="0">
              <a:spcBef>
                <a:spcPts val="0"/>
              </a:spcBef>
              <a:buNone/>
            </a:pPr>
            <a:r>
              <a:rPr lang="en-GB" sz="1800"/>
              <a:t>.MTN files</a:t>
            </a:r>
          </a:p>
          <a:p>
            <a:pPr lvl="0">
              <a:spcBef>
                <a:spcPts val="0"/>
              </a:spcBef>
              <a:buNone/>
            </a:pPr>
            <a:r>
              <a:t/>
            </a:r>
            <a:endParaRPr sz="1800"/>
          </a:p>
          <a:p>
            <a:pPr lvl="0">
              <a:spcBef>
                <a:spcPts val="0"/>
              </a:spcBef>
              <a:buNone/>
            </a:pPr>
            <a:r>
              <a:t/>
            </a:r>
            <a:endParaRPr sz="1800"/>
          </a:p>
          <a:p>
            <a:pPr lvl="0">
              <a:spcBef>
                <a:spcPts val="0"/>
              </a:spcBef>
              <a:buNone/>
            </a:pPr>
            <a:r>
              <a:rPr lang="en-GB" sz="1800"/>
              <a:t>.CSV files</a:t>
            </a:r>
          </a:p>
          <a:p>
            <a:pPr lvl="0">
              <a:spcBef>
                <a:spcPts val="0"/>
              </a:spcBef>
              <a:buNone/>
            </a:pPr>
            <a:r>
              <a:t/>
            </a:r>
            <a:endParaRPr sz="1800"/>
          </a:p>
          <a:p>
            <a:pPr lvl="0">
              <a:spcBef>
                <a:spcPts val="0"/>
              </a:spcBef>
              <a:buNone/>
            </a:pPr>
            <a:r>
              <a:t/>
            </a:r>
            <a:endParaRPr sz="1800"/>
          </a:p>
          <a:p>
            <a:pPr lvl="0">
              <a:spcBef>
                <a:spcPts val="0"/>
              </a:spcBef>
              <a:buNone/>
            </a:pPr>
            <a:r>
              <a:rPr lang="en-GB" sz="1800"/>
              <a:t>.XML files</a:t>
            </a:r>
          </a:p>
          <a:p>
            <a:pPr lvl="0">
              <a:spcBef>
                <a:spcPts val="0"/>
              </a:spcBef>
              <a:buNone/>
            </a:pPr>
            <a:r>
              <a:t/>
            </a:r>
            <a:endParaRPr sz="1800"/>
          </a:p>
          <a:p>
            <a:pPr lvl="0">
              <a:spcBef>
                <a:spcPts val="0"/>
              </a:spcBef>
              <a:buNone/>
            </a:pPr>
            <a:r>
              <a:t/>
            </a:r>
            <a:endParaRPr sz="1800"/>
          </a:p>
        </p:txBody>
      </p:sp>
      <p:pic>
        <p:nvPicPr>
          <p:cNvPr id="377" name="Shape 377"/>
          <p:cNvPicPr preferRelativeResize="0"/>
          <p:nvPr/>
        </p:nvPicPr>
        <p:blipFill>
          <a:blip r:embed="rId5">
            <a:alphaModFix/>
          </a:blip>
          <a:stretch>
            <a:fillRect/>
          </a:stretch>
        </p:blipFill>
        <p:spPr>
          <a:xfrm>
            <a:off x="3793800" y="1761525"/>
            <a:ext cx="1164850" cy="1164850"/>
          </a:xfrm>
          <a:prstGeom prst="rect">
            <a:avLst/>
          </a:prstGeom>
          <a:noFill/>
          <a:ln>
            <a:noFill/>
          </a:ln>
        </p:spPr>
      </p:pic>
      <p:pic>
        <p:nvPicPr>
          <p:cNvPr id="378" name="Shape 378"/>
          <p:cNvPicPr preferRelativeResize="0"/>
          <p:nvPr/>
        </p:nvPicPr>
        <p:blipFill>
          <a:blip r:embed="rId6">
            <a:alphaModFix/>
          </a:blip>
          <a:stretch>
            <a:fillRect/>
          </a:stretch>
        </p:blipFill>
        <p:spPr>
          <a:xfrm>
            <a:off x="3793800" y="2944025"/>
            <a:ext cx="1114425" cy="1114425"/>
          </a:xfrm>
          <a:prstGeom prst="rect">
            <a:avLst/>
          </a:prstGeom>
          <a:noFill/>
          <a:ln>
            <a:noFill/>
          </a:ln>
        </p:spPr>
      </p:pic>
      <p:sp>
        <p:nvSpPr>
          <p:cNvPr id="379" name="Shape 379"/>
          <p:cNvSpPr txBox="1"/>
          <p:nvPr/>
        </p:nvSpPr>
        <p:spPr>
          <a:xfrm>
            <a:off x="5369725" y="1792850"/>
            <a:ext cx="1355100" cy="2265600"/>
          </a:xfrm>
          <a:prstGeom prst="rect">
            <a:avLst/>
          </a:prstGeom>
          <a:noFill/>
          <a:ln>
            <a:noFill/>
          </a:ln>
        </p:spPr>
        <p:txBody>
          <a:bodyPr anchorCtr="0" anchor="t" bIns="91425" lIns="91425" rIns="91425" wrap="square" tIns="91425">
            <a:noAutofit/>
          </a:bodyPr>
          <a:lstStyle/>
          <a:p>
            <a:pPr lvl="0" rtl="0">
              <a:spcBef>
                <a:spcPts val="0"/>
              </a:spcBef>
              <a:buNone/>
            </a:pPr>
            <a:r>
              <a:rPr lang="en-GB" sz="1800"/>
              <a:t>.TXT files</a:t>
            </a:r>
          </a:p>
          <a:p>
            <a:pPr lvl="0">
              <a:spcBef>
                <a:spcPts val="0"/>
              </a:spcBef>
              <a:buNone/>
            </a:pPr>
            <a:r>
              <a:t/>
            </a:r>
            <a:endParaRPr sz="1800"/>
          </a:p>
          <a:p>
            <a:pPr lvl="0" rtl="0">
              <a:spcBef>
                <a:spcPts val="0"/>
              </a:spcBef>
              <a:buNone/>
            </a:pPr>
            <a:r>
              <a:t/>
            </a:r>
            <a:endParaRPr sz="1800"/>
          </a:p>
          <a:p>
            <a:pPr lvl="0" rtl="0">
              <a:spcBef>
                <a:spcPts val="0"/>
              </a:spcBef>
              <a:buNone/>
            </a:pPr>
            <a:r>
              <a:rPr lang="en-GB" sz="1800"/>
              <a:t>.</a:t>
            </a:r>
            <a:r>
              <a:rPr lang="en-GB" sz="1800">
                <a:solidFill>
                  <a:schemeClr val="dk1"/>
                </a:solidFill>
              </a:rPr>
              <a:t>BIN</a:t>
            </a:r>
            <a:r>
              <a:rPr lang="en-GB" sz="1800"/>
              <a:t> files</a:t>
            </a:r>
          </a:p>
          <a:p>
            <a:pPr lvl="0">
              <a:spcBef>
                <a:spcPts val="0"/>
              </a:spcBef>
              <a:buNone/>
            </a:pPr>
            <a:r>
              <a:t/>
            </a:r>
            <a:endParaRPr sz="1800"/>
          </a:p>
          <a:p>
            <a:pPr lvl="0">
              <a:spcBef>
                <a:spcPts val="0"/>
              </a:spcBef>
              <a:buNone/>
            </a:pPr>
            <a:r>
              <a:t/>
            </a:r>
            <a:endParaRPr sz="1800"/>
          </a:p>
          <a:p>
            <a:pPr lvl="0" rtl="0">
              <a:spcBef>
                <a:spcPts val="0"/>
              </a:spcBef>
              <a:buNone/>
            </a:pPr>
            <a:r>
              <a:rPr lang="en-GB" sz="1800"/>
              <a:t>etc.</a:t>
            </a:r>
          </a:p>
        </p:txBody>
      </p:sp>
      <p:pic>
        <p:nvPicPr>
          <p:cNvPr id="380" name="Shape 380"/>
          <p:cNvPicPr preferRelativeResize="0"/>
          <p:nvPr/>
        </p:nvPicPr>
        <p:blipFill>
          <a:blip r:embed="rId7">
            <a:alphaModFix/>
          </a:blip>
          <a:stretch>
            <a:fillRect/>
          </a:stretch>
        </p:blipFill>
        <p:spPr>
          <a:xfrm>
            <a:off x="7186325" y="1761525"/>
            <a:ext cx="1164850" cy="1164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Shape 38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Data - </a:t>
            </a:r>
            <a:r>
              <a:rPr lang="en-GB"/>
              <a:t>From Raw- to generic data formats</a:t>
            </a:r>
          </a:p>
        </p:txBody>
      </p:sp>
      <p:sp>
        <p:nvSpPr>
          <p:cNvPr id="386" name="Shape 38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t>But in the end only output with: 1) timestamp and 2) activity counts is needed.</a:t>
            </a:r>
          </a:p>
          <a:p>
            <a:pPr lvl="0" rtl="0">
              <a:spcBef>
                <a:spcPts val="0"/>
              </a:spcBef>
              <a:buNone/>
            </a:pPr>
            <a:r>
              <a:t/>
            </a:r>
            <a:endParaRPr/>
          </a:p>
          <a:p>
            <a:pPr lvl="0" rtl="0">
              <a:spcBef>
                <a:spcPts val="0"/>
              </a:spcBef>
              <a:buNone/>
            </a:pPr>
            <a:r>
              <a:t/>
            </a:r>
            <a:endParaRPr/>
          </a:p>
        </p:txBody>
      </p:sp>
      <p:pic>
        <p:nvPicPr>
          <p:cNvPr id="387" name="Shape 387"/>
          <p:cNvPicPr preferRelativeResize="0"/>
          <p:nvPr/>
        </p:nvPicPr>
        <p:blipFill>
          <a:blip r:embed="rId3">
            <a:alphaModFix/>
          </a:blip>
          <a:stretch>
            <a:fillRect/>
          </a:stretch>
        </p:blipFill>
        <p:spPr>
          <a:xfrm>
            <a:off x="1302300" y="1609125"/>
            <a:ext cx="2945050" cy="3534376"/>
          </a:xfrm>
          <a:prstGeom prst="rect">
            <a:avLst/>
          </a:prstGeom>
          <a:noFill/>
          <a:ln>
            <a:noFill/>
          </a:ln>
        </p:spPr>
      </p:pic>
      <p:pic>
        <p:nvPicPr>
          <p:cNvPr id="388" name="Shape 388"/>
          <p:cNvPicPr preferRelativeResize="0"/>
          <p:nvPr/>
        </p:nvPicPr>
        <p:blipFill>
          <a:blip r:embed="rId4">
            <a:alphaModFix/>
          </a:blip>
          <a:stretch>
            <a:fillRect/>
          </a:stretch>
        </p:blipFill>
        <p:spPr>
          <a:xfrm>
            <a:off x="5482025" y="1609125"/>
            <a:ext cx="3661975" cy="3534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 - Dates &amp; times</a:t>
            </a:r>
          </a:p>
        </p:txBody>
      </p:sp>
      <p:sp>
        <p:nvSpPr>
          <p:cNvPr id="394" name="Shape 394"/>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These issues might be </a:t>
            </a:r>
            <a:r>
              <a:rPr lang="en-GB">
                <a:solidFill>
                  <a:srgbClr val="CC0000"/>
                </a:solidFill>
              </a:rPr>
              <a:t>simple:</a:t>
            </a:r>
          </a:p>
          <a:p>
            <a:pPr lvl="0">
              <a:spcBef>
                <a:spcPts val="0"/>
              </a:spcBef>
              <a:buNone/>
            </a:pPr>
            <a:r>
              <a:t/>
            </a:r>
            <a:endParaRPr>
              <a:solidFill>
                <a:srgbClr val="CC0000"/>
              </a:solidFill>
            </a:endParaRPr>
          </a:p>
          <a:p>
            <a:pPr lvl="0" rtl="0">
              <a:spcBef>
                <a:spcPts val="0"/>
              </a:spcBef>
              <a:buNone/>
            </a:pPr>
            <a:r>
              <a:t/>
            </a:r>
            <a:endParaRPr>
              <a:solidFill>
                <a:srgbClr val="CC0000"/>
              </a:solidFill>
            </a:endParaRPr>
          </a:p>
          <a:p>
            <a:pPr lvl="0" rtl="0">
              <a:spcBef>
                <a:spcPts val="0"/>
              </a:spcBef>
              <a:buNone/>
            </a:pPr>
            <a:r>
              <a:rPr lang="en-GB">
                <a:solidFill>
                  <a:srgbClr val="000000"/>
                </a:solidFill>
              </a:rPr>
              <a:t>They m</a:t>
            </a:r>
            <a:r>
              <a:rPr lang="en-GB">
                <a:solidFill>
                  <a:srgbClr val="000000"/>
                </a:solidFill>
              </a:rPr>
              <a:t>ight be due to different formatting by different devices:</a:t>
            </a:r>
          </a:p>
          <a:p>
            <a:pPr lvl="0" rtl="0">
              <a:spcBef>
                <a:spcPts val="0"/>
              </a:spcBef>
              <a:buNone/>
            </a:pPr>
            <a:r>
              <a:rPr lang="en-GB">
                <a:solidFill>
                  <a:srgbClr val="000000"/>
                </a:solidFill>
              </a:rPr>
              <a:t>“2017-01-16” or “2017/01/16” or “16-01-2017” or “16/01/2017”</a:t>
            </a:r>
          </a:p>
          <a:p>
            <a:pPr lvl="0" rtl="0">
              <a:spcBef>
                <a:spcPts val="0"/>
              </a:spcBef>
              <a:buNone/>
            </a:pPr>
            <a:r>
              <a:t/>
            </a:r>
            <a:endParaRPr/>
          </a:p>
          <a:p>
            <a:pPr lvl="0" rtl="0">
              <a:spcBef>
                <a:spcPts val="0"/>
              </a:spcBef>
              <a:buNone/>
            </a:pPr>
            <a:r>
              <a:t/>
            </a:r>
            <a:endParaRPr/>
          </a:p>
        </p:txBody>
      </p:sp>
      <p:pic>
        <p:nvPicPr>
          <p:cNvPr id="395" name="Shape 395"/>
          <p:cNvPicPr preferRelativeResize="0"/>
          <p:nvPr/>
        </p:nvPicPr>
        <p:blipFill>
          <a:blip r:embed="rId3">
            <a:alphaModFix/>
          </a:blip>
          <a:stretch>
            <a:fillRect/>
          </a:stretch>
        </p:blipFill>
        <p:spPr>
          <a:xfrm>
            <a:off x="7568400" y="3102375"/>
            <a:ext cx="1575600" cy="2041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Shape 40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 - Dates &amp; times</a:t>
            </a:r>
          </a:p>
        </p:txBody>
      </p:sp>
      <p:sp>
        <p:nvSpPr>
          <p:cNvPr id="401" name="Shape 401"/>
          <p:cNvSpPr txBox="1"/>
          <p:nvPr>
            <p:ph idx="1" type="body"/>
          </p:nvPr>
        </p:nvSpPr>
        <p:spPr>
          <a:xfrm>
            <a:off x="311700" y="1152475"/>
            <a:ext cx="7256700" cy="3416400"/>
          </a:xfrm>
          <a:prstGeom prst="rect">
            <a:avLst/>
          </a:prstGeom>
        </p:spPr>
        <p:txBody>
          <a:bodyPr anchorCtr="0" anchor="t" bIns="91425" lIns="91425" rIns="91425" wrap="square" tIns="91425">
            <a:noAutofit/>
          </a:bodyPr>
          <a:lstStyle/>
          <a:p>
            <a:pPr lvl="0" rtl="0">
              <a:spcBef>
                <a:spcPts val="0"/>
              </a:spcBef>
              <a:buNone/>
            </a:pPr>
            <a:r>
              <a:rPr lang="en-GB"/>
              <a:t>These issues might be </a:t>
            </a:r>
            <a:r>
              <a:rPr lang="en-GB">
                <a:solidFill>
                  <a:srgbClr val="CC0000"/>
                </a:solidFill>
              </a:rPr>
              <a:t>hard</a:t>
            </a:r>
            <a:r>
              <a:rPr lang="en-GB">
                <a:solidFill>
                  <a:srgbClr val="CC0000"/>
                </a:solidFill>
              </a:rPr>
              <a:t>:</a:t>
            </a:r>
          </a:p>
          <a:p>
            <a:pPr lvl="0" rtl="0">
              <a:spcBef>
                <a:spcPts val="0"/>
              </a:spcBef>
              <a:buNone/>
            </a:pPr>
            <a:r>
              <a:t/>
            </a:r>
            <a:endParaRPr>
              <a:solidFill>
                <a:srgbClr val="CC0000"/>
              </a:solidFill>
            </a:endParaRPr>
          </a:p>
          <a:p>
            <a:pPr lvl="0" rtl="0">
              <a:spcBef>
                <a:spcPts val="0"/>
              </a:spcBef>
              <a:buNone/>
            </a:pPr>
            <a:r>
              <a:rPr lang="en-GB">
                <a:solidFill>
                  <a:srgbClr val="CC0000"/>
                </a:solidFill>
              </a:rPr>
              <a:t>Fallacy:</a:t>
            </a:r>
            <a:r>
              <a:rPr lang="en-GB">
                <a:solidFill>
                  <a:srgbClr val="000000"/>
                </a:solidFill>
              </a:rPr>
              <a:t> </a:t>
            </a:r>
            <a:r>
              <a:rPr b="1" lang="en-GB">
                <a:solidFill>
                  <a:srgbClr val="000000"/>
                </a:solidFill>
                <a:highlight>
                  <a:srgbClr val="FDFDFD"/>
                </a:highlight>
              </a:rPr>
              <a:t>Every day has 24 hours</a:t>
            </a:r>
          </a:p>
          <a:p>
            <a:pPr lvl="0" rtl="0">
              <a:spcBef>
                <a:spcPts val="0"/>
              </a:spcBef>
              <a:spcAft>
                <a:spcPts val="1100"/>
              </a:spcAft>
              <a:buClr>
                <a:schemeClr val="dk1"/>
              </a:buClr>
              <a:buSzPts val="1100"/>
              <a:buFont typeface="Arial"/>
              <a:buNone/>
            </a:pPr>
            <a:r>
              <a:rPr lang="en-GB">
                <a:solidFill>
                  <a:srgbClr val="000000"/>
                </a:solidFill>
                <a:highlight>
                  <a:srgbClr val="FDFDFD"/>
                </a:highlight>
              </a:rPr>
              <a:t>Counter example: Because of daylight saving time (DST) some days could have 23 hours and some could have 25 hours. Or some other amount of hours - whole or not.</a:t>
            </a:r>
          </a:p>
          <a:p>
            <a:pPr lvl="0" rtl="0">
              <a:spcBef>
                <a:spcPts val="0"/>
              </a:spcBef>
              <a:buNone/>
            </a:pPr>
            <a:r>
              <a:t/>
            </a:r>
            <a:endParaRPr>
              <a:solidFill>
                <a:srgbClr val="CC0000"/>
              </a:solidFill>
            </a:endParaRPr>
          </a:p>
          <a:p>
            <a:pPr lvl="0" rtl="0">
              <a:spcBef>
                <a:spcPts val="0"/>
              </a:spcBef>
              <a:buNone/>
            </a:pPr>
            <a:r>
              <a:t/>
            </a:r>
            <a:endParaRPr/>
          </a:p>
          <a:p>
            <a:pPr lvl="0" rtl="0">
              <a:spcBef>
                <a:spcPts val="0"/>
              </a:spcBef>
              <a:buNone/>
            </a:pPr>
            <a:r>
              <a:t/>
            </a:r>
            <a:endParaRPr/>
          </a:p>
        </p:txBody>
      </p:sp>
      <p:pic>
        <p:nvPicPr>
          <p:cNvPr id="402" name="Shape 402"/>
          <p:cNvPicPr preferRelativeResize="0"/>
          <p:nvPr/>
        </p:nvPicPr>
        <p:blipFill>
          <a:blip r:embed="rId3">
            <a:alphaModFix/>
          </a:blip>
          <a:stretch>
            <a:fillRect/>
          </a:stretch>
        </p:blipFill>
        <p:spPr>
          <a:xfrm>
            <a:off x="7568400" y="3102375"/>
            <a:ext cx="1575600" cy="2041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Shape 40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 - Dates &amp; times</a:t>
            </a:r>
          </a:p>
        </p:txBody>
      </p:sp>
      <p:sp>
        <p:nvSpPr>
          <p:cNvPr id="408" name="Shape 408"/>
          <p:cNvSpPr txBox="1"/>
          <p:nvPr>
            <p:ph idx="1" type="body"/>
          </p:nvPr>
        </p:nvSpPr>
        <p:spPr>
          <a:xfrm>
            <a:off x="311700" y="1152475"/>
            <a:ext cx="7256700" cy="3416400"/>
          </a:xfrm>
          <a:prstGeom prst="rect">
            <a:avLst/>
          </a:prstGeom>
        </p:spPr>
        <p:txBody>
          <a:bodyPr anchorCtr="0" anchor="t" bIns="91425" lIns="91425" rIns="91425" wrap="square" tIns="91425">
            <a:noAutofit/>
          </a:bodyPr>
          <a:lstStyle/>
          <a:p>
            <a:pPr lvl="0" rtl="0">
              <a:spcBef>
                <a:spcPts val="0"/>
              </a:spcBef>
              <a:buNone/>
            </a:pPr>
            <a:r>
              <a:rPr lang="en-GB"/>
              <a:t>These issues might be </a:t>
            </a:r>
            <a:r>
              <a:rPr lang="en-GB">
                <a:solidFill>
                  <a:srgbClr val="CC0000"/>
                </a:solidFill>
              </a:rPr>
              <a:t>harder:</a:t>
            </a:r>
          </a:p>
          <a:p>
            <a:pPr lvl="0" rtl="0">
              <a:spcBef>
                <a:spcPts val="0"/>
              </a:spcBef>
              <a:buNone/>
            </a:pPr>
            <a:r>
              <a:t/>
            </a:r>
            <a:endParaRPr>
              <a:solidFill>
                <a:srgbClr val="CC0000"/>
              </a:solidFill>
            </a:endParaRPr>
          </a:p>
          <a:p>
            <a:pPr lvl="0">
              <a:spcBef>
                <a:spcPts val="0"/>
              </a:spcBef>
              <a:buNone/>
            </a:pPr>
            <a:r>
              <a:rPr lang="en-GB">
                <a:solidFill>
                  <a:srgbClr val="CC0000"/>
                </a:solidFill>
              </a:rPr>
              <a:t>Fallacy:</a:t>
            </a:r>
            <a:r>
              <a:rPr lang="en-GB">
                <a:solidFill>
                  <a:srgbClr val="000000"/>
                </a:solidFill>
              </a:rPr>
              <a:t> </a:t>
            </a:r>
            <a:r>
              <a:rPr b="1" lang="en-GB">
                <a:solidFill>
                  <a:srgbClr val="111111"/>
                </a:solidFill>
                <a:highlight>
                  <a:srgbClr val="FDFDFD"/>
                </a:highlight>
              </a:rPr>
              <a:t>Week one of a year starts in January every year</a:t>
            </a:r>
          </a:p>
          <a:p>
            <a:pPr lvl="0" rtl="0">
              <a:spcBef>
                <a:spcPts val="0"/>
              </a:spcBef>
              <a:spcAft>
                <a:spcPts val="1100"/>
              </a:spcAft>
              <a:buNone/>
            </a:pPr>
            <a:r>
              <a:rPr lang="en-GB">
                <a:solidFill>
                  <a:srgbClr val="000000"/>
                </a:solidFill>
                <a:highlight>
                  <a:srgbClr val="FDFDFD"/>
                </a:highlight>
              </a:rPr>
              <a:t>Counter example: </a:t>
            </a:r>
            <a:r>
              <a:rPr lang="en-GB">
                <a:solidFill>
                  <a:srgbClr val="111111"/>
                </a:solidFill>
                <a:highlight>
                  <a:srgbClr val="FDFDFD"/>
                </a:highlight>
              </a:rPr>
              <a:t>January 1st is not always a monday so some days of an ISO week will be in different years. Example: 2014 December 28th belongs to week 1 of 2015.</a:t>
            </a:r>
          </a:p>
          <a:p>
            <a:pPr lvl="0" rtl="0">
              <a:spcBef>
                <a:spcPts val="0"/>
              </a:spcBef>
              <a:buNone/>
            </a:pPr>
            <a:r>
              <a:t/>
            </a:r>
            <a:endParaRPr>
              <a:solidFill>
                <a:srgbClr val="CC0000"/>
              </a:solidFill>
            </a:endParaRPr>
          </a:p>
          <a:p>
            <a:pPr lvl="0" rtl="0">
              <a:spcBef>
                <a:spcPts val="0"/>
              </a:spcBef>
              <a:buNone/>
            </a:pPr>
            <a:r>
              <a:t/>
            </a:r>
            <a:endParaRPr/>
          </a:p>
          <a:p>
            <a:pPr lvl="0" rtl="0">
              <a:spcBef>
                <a:spcPts val="0"/>
              </a:spcBef>
              <a:buNone/>
            </a:pPr>
            <a:r>
              <a:t/>
            </a:r>
            <a:endParaRPr/>
          </a:p>
        </p:txBody>
      </p:sp>
      <p:pic>
        <p:nvPicPr>
          <p:cNvPr id="409" name="Shape 409"/>
          <p:cNvPicPr preferRelativeResize="0"/>
          <p:nvPr/>
        </p:nvPicPr>
        <p:blipFill>
          <a:blip r:embed="rId3">
            <a:alphaModFix/>
          </a:blip>
          <a:stretch>
            <a:fillRect/>
          </a:stretch>
        </p:blipFill>
        <p:spPr>
          <a:xfrm>
            <a:off x="7568400" y="3102375"/>
            <a:ext cx="1575600" cy="2041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Shape 41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a:t>
            </a:r>
            <a:r>
              <a:rPr lang="en-GB"/>
              <a:t> - Dates &amp; times</a:t>
            </a:r>
          </a:p>
        </p:txBody>
      </p:sp>
      <p:sp>
        <p:nvSpPr>
          <p:cNvPr id="415" name="Shape 415"/>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Date/Time issues:</a:t>
            </a:r>
          </a:p>
          <a:p>
            <a:pPr indent="-342900" lvl="0" marL="457200">
              <a:spcBef>
                <a:spcPts val="0"/>
              </a:spcBef>
              <a:spcAft>
                <a:spcPts val="0"/>
              </a:spcAft>
              <a:buSzPts val="1800"/>
              <a:buChar char="●"/>
            </a:pPr>
            <a:r>
              <a:rPr lang="en-GB"/>
              <a:t>Dates format</a:t>
            </a:r>
          </a:p>
          <a:p>
            <a:pPr indent="-342900" lvl="0" marL="457200">
              <a:spcBef>
                <a:spcPts val="0"/>
              </a:spcBef>
              <a:spcAft>
                <a:spcPts val="0"/>
              </a:spcAft>
              <a:buSzPts val="1800"/>
              <a:buChar char="●"/>
            </a:pPr>
            <a:r>
              <a:rPr lang="en-GB"/>
              <a:t>Summer- / wintertime corrections</a:t>
            </a:r>
          </a:p>
          <a:p>
            <a:pPr indent="-342900" lvl="0" marL="457200" rtl="0">
              <a:spcBef>
                <a:spcPts val="0"/>
              </a:spcBef>
              <a:buSzPts val="1800"/>
              <a:buChar char="●"/>
            </a:pPr>
            <a:r>
              <a:rPr lang="en-GB"/>
              <a:t>Timezone corrections</a:t>
            </a:r>
          </a:p>
          <a:p>
            <a:pPr lvl="0" rtl="0">
              <a:spcBef>
                <a:spcPts val="0"/>
              </a:spcBef>
              <a:buNone/>
            </a:pPr>
            <a:r>
              <a:t/>
            </a:r>
            <a:endParaRPr/>
          </a:p>
          <a:p>
            <a:pPr lvl="0" rtl="0">
              <a:spcBef>
                <a:spcPts val="0"/>
              </a:spcBef>
              <a:buNone/>
            </a:pPr>
            <a:r>
              <a:rPr lang="en-GB">
                <a:solidFill>
                  <a:srgbClr val="CC0000"/>
                </a:solidFill>
              </a:rPr>
              <a:t>Solution</a:t>
            </a:r>
            <a:r>
              <a:rPr lang="en-GB"/>
              <a:t>: Use software which corrects for this (some</a:t>
            </a:r>
          </a:p>
          <a:p>
            <a:pPr lvl="0" rtl="0">
              <a:spcBef>
                <a:spcPts val="0"/>
              </a:spcBef>
              <a:buNone/>
            </a:pPr>
            <a:r>
              <a:rPr lang="en-GB"/>
              <a:t>propietary- and open-source, but not all)</a:t>
            </a:r>
          </a:p>
        </p:txBody>
      </p:sp>
      <p:pic>
        <p:nvPicPr>
          <p:cNvPr id="416" name="Shape 416"/>
          <p:cNvPicPr preferRelativeResize="0"/>
          <p:nvPr/>
        </p:nvPicPr>
        <p:blipFill>
          <a:blip r:embed="rId3">
            <a:alphaModFix/>
          </a:blip>
          <a:stretch>
            <a:fillRect/>
          </a:stretch>
        </p:blipFill>
        <p:spPr>
          <a:xfrm>
            <a:off x="5885200" y="2764575"/>
            <a:ext cx="3258800" cy="2378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Shape 42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 - Data Selection</a:t>
            </a:r>
          </a:p>
        </p:txBody>
      </p:sp>
      <p:sp>
        <p:nvSpPr>
          <p:cNvPr id="422" name="Shape 42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Data selection considerations:</a:t>
            </a:r>
          </a:p>
          <a:p>
            <a:pPr indent="-342900" lvl="0" marL="457200" rtl="0">
              <a:spcBef>
                <a:spcPts val="0"/>
              </a:spcBef>
              <a:spcAft>
                <a:spcPts val="0"/>
              </a:spcAft>
              <a:buSzPts val="1800"/>
              <a:buChar char="●"/>
            </a:pPr>
            <a:r>
              <a:rPr lang="en-GB"/>
              <a:t>Do you want / need only full 24h parts?</a:t>
            </a:r>
          </a:p>
          <a:p>
            <a:pPr indent="-342900" lvl="0" marL="457200" rtl="0">
              <a:spcBef>
                <a:spcPts val="0"/>
              </a:spcBef>
              <a:spcAft>
                <a:spcPts val="0"/>
              </a:spcAft>
              <a:buSzPts val="1800"/>
              <a:buChar char="●"/>
            </a:pPr>
            <a:r>
              <a:rPr lang="en-GB"/>
              <a:t>When does a day in your data start and end;</a:t>
            </a:r>
          </a:p>
          <a:p>
            <a:pPr indent="-317500" lvl="1" marL="914400" rtl="0">
              <a:spcBef>
                <a:spcPts val="0"/>
              </a:spcBef>
              <a:spcAft>
                <a:spcPts val="0"/>
              </a:spcAft>
              <a:buSzPts val="1400"/>
              <a:buChar char="○"/>
            </a:pPr>
            <a:r>
              <a:rPr lang="en-GB"/>
              <a:t>From dataset start time (e.g. 2017-01-16 16:34:00)?</a:t>
            </a:r>
          </a:p>
          <a:p>
            <a:pPr indent="-317500" lvl="1" marL="914400" rtl="0">
              <a:spcBef>
                <a:spcPts val="0"/>
              </a:spcBef>
              <a:spcAft>
                <a:spcPts val="0"/>
              </a:spcAft>
              <a:buSzPts val="1400"/>
              <a:buChar char="○"/>
            </a:pPr>
            <a:r>
              <a:rPr lang="en-GB"/>
              <a:t>From midnight </a:t>
            </a:r>
            <a:r>
              <a:rPr lang="en-GB"/>
              <a:t>(e.g. 2017-01-16 00:00:00)?</a:t>
            </a:r>
          </a:p>
          <a:p>
            <a:pPr indent="-342900" lvl="0" marL="457200" rtl="0">
              <a:spcBef>
                <a:spcPts val="0"/>
              </a:spcBef>
              <a:buSzPts val="1800"/>
              <a:buChar char="●"/>
            </a:pPr>
            <a:r>
              <a:rPr lang="en-GB"/>
              <a:t>What to do with non-wear at start and end?</a:t>
            </a:r>
          </a:p>
          <a:p>
            <a:pPr lvl="0" rtl="0">
              <a:spcBef>
                <a:spcPts val="0"/>
              </a:spcBef>
              <a:buNone/>
            </a:pPr>
            <a:r>
              <a:t/>
            </a:r>
            <a:endParaRPr/>
          </a:p>
        </p:txBody>
      </p:sp>
      <p:pic>
        <p:nvPicPr>
          <p:cNvPr id="423" name="Shape 423"/>
          <p:cNvPicPr preferRelativeResize="0"/>
          <p:nvPr/>
        </p:nvPicPr>
        <p:blipFill>
          <a:blip r:embed="rId3">
            <a:alphaModFix/>
          </a:blip>
          <a:stretch>
            <a:fillRect/>
          </a:stretch>
        </p:blipFill>
        <p:spPr>
          <a:xfrm>
            <a:off x="6110850" y="3027350"/>
            <a:ext cx="3033149" cy="21161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Shape 142"/>
          <p:cNvPicPr preferRelativeResize="0"/>
          <p:nvPr/>
        </p:nvPicPr>
        <p:blipFill rotWithShape="1">
          <a:blip r:embed="rId3">
            <a:alphaModFix/>
          </a:blip>
          <a:srcRect b="0" l="0" r="0" t="0"/>
          <a:stretch/>
        </p:blipFill>
        <p:spPr>
          <a:xfrm rot="2465140">
            <a:off x="4615461" y="3119329"/>
            <a:ext cx="1353875" cy="1772839"/>
          </a:xfrm>
          <a:prstGeom prst="rect">
            <a:avLst/>
          </a:prstGeom>
          <a:noFill/>
          <a:ln>
            <a:noFill/>
          </a:ln>
        </p:spPr>
      </p:pic>
      <p:sp>
        <p:nvSpPr>
          <p:cNvPr id="143" name="Shape 143"/>
          <p:cNvSpPr txBox="1"/>
          <p:nvPr>
            <p:ph type="title"/>
          </p:nvPr>
        </p:nvSpPr>
        <p:spPr>
          <a:xfrm>
            <a:off x="742950" y="1090274"/>
            <a:ext cx="7886700" cy="699339"/>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“…we have come a long way baby…”</a:t>
            </a:r>
          </a:p>
        </p:txBody>
      </p:sp>
      <p:pic>
        <p:nvPicPr>
          <p:cNvPr id="144" name="Shape 144"/>
          <p:cNvPicPr preferRelativeResize="0"/>
          <p:nvPr>
            <p:ph idx="1" type="body"/>
          </p:nvPr>
        </p:nvPicPr>
        <p:blipFill rotWithShape="1">
          <a:blip r:embed="rId4">
            <a:alphaModFix/>
          </a:blip>
          <a:srcRect b="0" l="0" r="0" t="0"/>
          <a:stretch/>
        </p:blipFill>
        <p:spPr>
          <a:xfrm>
            <a:off x="301059" y="2360278"/>
            <a:ext cx="2897295" cy="1869185"/>
          </a:xfrm>
          <a:prstGeom prst="rect">
            <a:avLst/>
          </a:prstGeom>
          <a:noFill/>
          <a:ln>
            <a:noFill/>
          </a:ln>
        </p:spPr>
      </p:pic>
      <p:sp>
        <p:nvSpPr>
          <p:cNvPr id="145" name="Shape 145"/>
          <p:cNvSpPr txBox="1"/>
          <p:nvPr/>
        </p:nvSpPr>
        <p:spPr>
          <a:xfrm>
            <a:off x="742950" y="3881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INTRODUCTION</a:t>
            </a:r>
          </a:p>
        </p:txBody>
      </p:sp>
      <p:pic>
        <p:nvPicPr>
          <p:cNvPr id="146" name="Shape 146"/>
          <p:cNvPicPr preferRelativeResize="0"/>
          <p:nvPr/>
        </p:nvPicPr>
        <p:blipFill rotWithShape="1">
          <a:blip r:embed="rId5">
            <a:alphaModFix/>
          </a:blip>
          <a:srcRect b="0" l="0" r="0" t="0"/>
          <a:stretch/>
        </p:blipFill>
        <p:spPr>
          <a:xfrm>
            <a:off x="7049153" y="1400687"/>
            <a:ext cx="1847673" cy="1383394"/>
          </a:xfrm>
          <a:prstGeom prst="rect">
            <a:avLst/>
          </a:prstGeom>
          <a:noFill/>
          <a:ln>
            <a:noFill/>
          </a:ln>
        </p:spPr>
      </p:pic>
      <p:pic>
        <p:nvPicPr>
          <p:cNvPr id="147" name="Shape 147"/>
          <p:cNvPicPr preferRelativeResize="0"/>
          <p:nvPr/>
        </p:nvPicPr>
        <p:blipFill rotWithShape="1">
          <a:blip r:embed="rId6">
            <a:alphaModFix/>
          </a:blip>
          <a:srcRect b="0" l="0" r="0" t="0"/>
          <a:stretch/>
        </p:blipFill>
        <p:spPr>
          <a:xfrm>
            <a:off x="6598537" y="3439151"/>
            <a:ext cx="2238682" cy="1346340"/>
          </a:xfrm>
          <a:prstGeom prst="rect">
            <a:avLst/>
          </a:prstGeom>
          <a:noFill/>
          <a:ln>
            <a:noFill/>
          </a:ln>
        </p:spPr>
      </p:pic>
      <p:pic>
        <p:nvPicPr>
          <p:cNvPr id="148" name="Shape 148"/>
          <p:cNvPicPr preferRelativeResize="0"/>
          <p:nvPr/>
        </p:nvPicPr>
        <p:blipFill rotWithShape="1">
          <a:blip r:embed="rId7">
            <a:alphaModFix/>
          </a:blip>
          <a:srcRect b="0" l="0" r="0" t="0"/>
          <a:stretch/>
        </p:blipFill>
        <p:spPr>
          <a:xfrm rot="-964347">
            <a:off x="3791927" y="2122517"/>
            <a:ext cx="2053231" cy="1529924"/>
          </a:xfrm>
          <a:prstGeom prst="rect">
            <a:avLst/>
          </a:prstGeom>
          <a:noFill/>
          <a:ln>
            <a:noFill/>
          </a:ln>
        </p:spPr>
      </p:pic>
      <p:sp>
        <p:nvSpPr>
          <p:cNvPr id="149" name="Shape 149"/>
          <p:cNvSpPr txBox="1"/>
          <p:nvPr/>
        </p:nvSpPr>
        <p:spPr>
          <a:xfrm>
            <a:off x="7269480" y="2974363"/>
            <a:ext cx="1685108"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What is the future?</a:t>
            </a:r>
          </a:p>
        </p:txBody>
      </p:sp>
      <p:sp>
        <p:nvSpPr>
          <p:cNvPr id="150" name="Shape 150"/>
          <p:cNvSpPr/>
          <p:nvPr/>
        </p:nvSpPr>
        <p:spPr>
          <a:xfrm>
            <a:off x="3198354" y="1658983"/>
            <a:ext cx="3581065" cy="3259183"/>
          </a:xfrm>
          <a:prstGeom prst="ellipse">
            <a:avLst/>
          </a:prstGeom>
          <a:noFill/>
          <a:ln cap="flat" cmpd="sng" w="57150">
            <a:solidFill>
              <a:srgbClr val="FF0000"/>
            </a:solidFill>
            <a:prstDash val="solid"/>
            <a:miter lim="800000"/>
            <a:headEnd len="med" w="med" type="none"/>
            <a:tailEnd len="med" w="med" type="none"/>
          </a:ln>
        </p:spPr>
        <p:txBody>
          <a:bodyPr anchorCtr="0" anchor="ctr" bIns="34275" lIns="68575" rIns="68575" wrap="square" tIns="34275">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Shape 428"/>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 - Combining tri-axial Data</a:t>
            </a:r>
          </a:p>
        </p:txBody>
      </p:sp>
      <p:sp>
        <p:nvSpPr>
          <p:cNvPr id="429" name="Shape 429"/>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Combining tri-axial data</a:t>
            </a:r>
          </a:p>
          <a:p>
            <a:pPr lvl="0">
              <a:spcBef>
                <a:spcPts val="0"/>
              </a:spcBef>
              <a:buNone/>
            </a:pPr>
            <a:r>
              <a:t/>
            </a:r>
            <a:endParaRPr/>
          </a:p>
          <a:p>
            <a:pPr lvl="0">
              <a:spcBef>
                <a:spcPts val="0"/>
              </a:spcBef>
              <a:buNone/>
            </a:pPr>
            <a:r>
              <a:rPr lang="en-GB"/>
              <a:t>Early actigraphs: only one (vertical) axis.</a:t>
            </a:r>
          </a:p>
          <a:p>
            <a:pPr lvl="0" rtl="0">
              <a:spcBef>
                <a:spcPts val="0"/>
              </a:spcBef>
              <a:buNone/>
            </a:pPr>
            <a:r>
              <a:rPr lang="en-GB"/>
              <a:t>Modern actigraphs: 3 axes.</a:t>
            </a:r>
          </a:p>
          <a:p>
            <a:pPr lvl="0">
              <a:spcBef>
                <a:spcPts val="0"/>
              </a:spcBef>
              <a:buNone/>
            </a:pPr>
            <a:r>
              <a:t/>
            </a:r>
            <a:endParaRPr/>
          </a:p>
          <a:p>
            <a:pPr lvl="0" rtl="0">
              <a:spcBef>
                <a:spcPts val="0"/>
              </a:spcBef>
              <a:buNone/>
            </a:pPr>
            <a:r>
              <a:rPr lang="en-GB">
                <a:solidFill>
                  <a:srgbClr val="CC0000"/>
                </a:solidFill>
              </a:rPr>
              <a:t>But how to combine them (and should we want to)?</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430" name="Shape 430"/>
          <p:cNvPicPr preferRelativeResize="0"/>
          <p:nvPr/>
        </p:nvPicPr>
        <p:blipFill>
          <a:blip r:embed="rId3">
            <a:alphaModFix/>
          </a:blip>
          <a:stretch>
            <a:fillRect/>
          </a:stretch>
        </p:blipFill>
        <p:spPr>
          <a:xfrm>
            <a:off x="5783625" y="2333000"/>
            <a:ext cx="3360375" cy="2810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a:t>
            </a:r>
            <a:r>
              <a:rPr lang="en-GB"/>
              <a:t> - Combining tri-axial Data</a:t>
            </a:r>
          </a:p>
        </p:txBody>
      </p:sp>
      <p:sp>
        <p:nvSpPr>
          <p:cNvPr id="436" name="Shape 43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Combining tri-axial data</a:t>
            </a:r>
          </a:p>
          <a:p>
            <a:pPr lvl="0">
              <a:spcBef>
                <a:spcPts val="0"/>
              </a:spcBef>
              <a:buNone/>
            </a:pPr>
            <a:r>
              <a:t/>
            </a:r>
            <a:endParaRPr/>
          </a:p>
          <a:p>
            <a:pPr lvl="0">
              <a:spcBef>
                <a:spcPts val="0"/>
              </a:spcBef>
              <a:buNone/>
            </a:pPr>
            <a:r>
              <a:rPr lang="en-GB"/>
              <a:t>Just sum all axis counts (x + y + z)?</a:t>
            </a:r>
          </a:p>
          <a:p>
            <a:pPr lvl="0">
              <a:spcBef>
                <a:spcPts val="0"/>
              </a:spcBef>
              <a:buNone/>
            </a:pPr>
            <a:r>
              <a:rPr lang="en-GB"/>
              <a:t>Vector Magnitude ((x^2 + y^2 + z^2)^(1/2))?</a:t>
            </a:r>
          </a:p>
          <a:p>
            <a:pPr lvl="0" rtl="0">
              <a:spcBef>
                <a:spcPts val="0"/>
              </a:spcBef>
              <a:buNone/>
            </a:pPr>
            <a:r>
              <a:rPr lang="en-GB"/>
              <a:t>Use just 1 of the axes for analysis?</a:t>
            </a:r>
          </a:p>
        </p:txBody>
      </p:sp>
      <p:pic>
        <p:nvPicPr>
          <p:cNvPr id="437" name="Shape 437"/>
          <p:cNvPicPr preferRelativeResize="0"/>
          <p:nvPr/>
        </p:nvPicPr>
        <p:blipFill>
          <a:blip r:embed="rId3">
            <a:alphaModFix/>
          </a:blip>
          <a:stretch>
            <a:fillRect/>
          </a:stretch>
        </p:blipFill>
        <p:spPr>
          <a:xfrm>
            <a:off x="5783625" y="2333000"/>
            <a:ext cx="3360375" cy="2810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Shape 44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Pre-processing - Sleep times</a:t>
            </a:r>
          </a:p>
        </p:txBody>
      </p:sp>
      <p:sp>
        <p:nvSpPr>
          <p:cNvPr id="443" name="Shape 443"/>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t>Sleep start times (before after 00:00)</a:t>
            </a:r>
          </a:p>
        </p:txBody>
      </p:sp>
      <p:pic>
        <p:nvPicPr>
          <p:cNvPr id="444" name="Shape 444"/>
          <p:cNvPicPr preferRelativeResize="0"/>
          <p:nvPr/>
        </p:nvPicPr>
        <p:blipFill>
          <a:blip r:embed="rId3">
            <a:alphaModFix/>
          </a:blip>
          <a:stretch>
            <a:fillRect/>
          </a:stretch>
        </p:blipFill>
        <p:spPr>
          <a:xfrm>
            <a:off x="6114450" y="3140325"/>
            <a:ext cx="3029550" cy="2003175"/>
          </a:xfrm>
          <a:prstGeom prst="rect">
            <a:avLst/>
          </a:prstGeom>
          <a:noFill/>
          <a:ln>
            <a:noFill/>
          </a:ln>
        </p:spPr>
      </p:pic>
      <p:pic>
        <p:nvPicPr>
          <p:cNvPr id="445" name="Shape 445"/>
          <p:cNvPicPr preferRelativeResize="0"/>
          <p:nvPr/>
        </p:nvPicPr>
        <p:blipFill>
          <a:blip r:embed="rId4">
            <a:alphaModFix/>
          </a:blip>
          <a:stretch>
            <a:fillRect/>
          </a:stretch>
        </p:blipFill>
        <p:spPr>
          <a:xfrm>
            <a:off x="311700" y="2467050"/>
            <a:ext cx="5398050" cy="2676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Shape 45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GB"/>
              <a:t>Analyses - Three Main Types</a:t>
            </a:r>
          </a:p>
        </p:txBody>
      </p:sp>
      <p:pic>
        <p:nvPicPr>
          <p:cNvPr id="451" name="Shape 451"/>
          <p:cNvPicPr preferRelativeResize="0"/>
          <p:nvPr/>
        </p:nvPicPr>
        <p:blipFill>
          <a:blip r:embed="rId3">
            <a:alphaModFix/>
          </a:blip>
          <a:stretch>
            <a:fillRect/>
          </a:stretch>
        </p:blipFill>
        <p:spPr>
          <a:xfrm>
            <a:off x="0" y="1170125"/>
            <a:ext cx="9028951" cy="392439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457" name="Shape 457"/>
          <p:cNvSpPr txBox="1"/>
          <p:nvPr>
            <p:ph idx="1" type="body"/>
          </p:nvPr>
        </p:nvSpPr>
        <p:spPr>
          <a:xfrm>
            <a:off x="311700" y="1152475"/>
            <a:ext cx="2420100" cy="3416400"/>
          </a:xfrm>
          <a:prstGeom prst="rect">
            <a:avLst/>
          </a:prstGeom>
        </p:spPr>
        <p:txBody>
          <a:bodyPr anchorCtr="0" anchor="t" bIns="91425" lIns="91425" rIns="91425" wrap="square" tIns="91425">
            <a:noAutofit/>
          </a:bodyPr>
          <a:lstStyle/>
          <a:p>
            <a:pPr lvl="0" rtl="0">
              <a:spcBef>
                <a:spcPts val="0"/>
              </a:spcBef>
              <a:buNone/>
            </a:pPr>
            <a:r>
              <a:rPr lang="en-GB"/>
              <a:t>Goal</a:t>
            </a:r>
          </a:p>
          <a:p>
            <a:pPr lvl="0" rtl="0">
              <a:spcBef>
                <a:spcPts val="0"/>
              </a:spcBef>
              <a:buClr>
                <a:schemeClr val="dk1"/>
              </a:buClr>
              <a:buSzPts val="1100"/>
              <a:buFont typeface="Arial"/>
              <a:buNone/>
            </a:pPr>
            <a:r>
              <a:rPr lang="en-GB"/>
              <a:t>Ana</a:t>
            </a:r>
            <a:r>
              <a:rPr lang="en-GB">
                <a:solidFill>
                  <a:srgbClr val="666666"/>
                </a:solidFill>
              </a:rPr>
              <a:t>lyses of biological processes that display an endogenous, entrainable oscillation of about 24 hours</a:t>
            </a:r>
          </a:p>
        </p:txBody>
      </p:sp>
      <p:pic>
        <p:nvPicPr>
          <p:cNvPr id="458" name="Shape 458"/>
          <p:cNvPicPr preferRelativeResize="0"/>
          <p:nvPr/>
        </p:nvPicPr>
        <p:blipFill>
          <a:blip r:embed="rId3">
            <a:alphaModFix/>
          </a:blip>
          <a:stretch>
            <a:fillRect/>
          </a:stretch>
        </p:blipFill>
        <p:spPr>
          <a:xfrm>
            <a:off x="0" y="4134375"/>
            <a:ext cx="1238025" cy="1009125"/>
          </a:xfrm>
          <a:prstGeom prst="rect">
            <a:avLst/>
          </a:prstGeom>
          <a:noFill/>
          <a:ln>
            <a:noFill/>
          </a:ln>
        </p:spPr>
      </p:pic>
      <p:pic>
        <p:nvPicPr>
          <p:cNvPr id="459" name="Shape 459"/>
          <p:cNvPicPr preferRelativeResize="0"/>
          <p:nvPr/>
        </p:nvPicPr>
        <p:blipFill>
          <a:blip r:embed="rId4">
            <a:alphaModFix/>
          </a:blip>
          <a:stretch>
            <a:fillRect/>
          </a:stretch>
        </p:blipFill>
        <p:spPr>
          <a:xfrm>
            <a:off x="2731875" y="1830575"/>
            <a:ext cx="6412126" cy="3312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Shape 46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465" name="Shape 465"/>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Which kind of analyses to use?</a:t>
            </a:r>
          </a:p>
          <a:p>
            <a:pPr lvl="0" rtl="0" algn="ctr">
              <a:spcBef>
                <a:spcPts val="0"/>
              </a:spcBef>
              <a:buNone/>
            </a:pPr>
            <a:r>
              <a:t/>
            </a:r>
            <a:endParaRPr sz="1400"/>
          </a:p>
          <a:p>
            <a:pPr lvl="0" algn="ctr">
              <a:spcBef>
                <a:spcPts val="0"/>
              </a:spcBef>
              <a:buNone/>
            </a:pPr>
            <a:r>
              <a:rPr lang="en-GB">
                <a:solidFill>
                  <a:schemeClr val="dk1"/>
                </a:solidFill>
              </a:rPr>
              <a:t>Non-p</a:t>
            </a:r>
            <a:r>
              <a:rPr lang="en-GB">
                <a:solidFill>
                  <a:srgbClr val="000000"/>
                </a:solidFill>
              </a:rPr>
              <a:t>arametric </a:t>
            </a:r>
            <a:r>
              <a:rPr lang="en-GB">
                <a:solidFill>
                  <a:srgbClr val="CC0000"/>
                </a:solidFill>
              </a:rPr>
              <a:t>versus </a:t>
            </a:r>
            <a:r>
              <a:rPr lang="en-GB">
                <a:solidFill>
                  <a:srgbClr val="000000"/>
                </a:solidFill>
              </a:rPr>
              <a:t>parametric analyses</a:t>
            </a:r>
          </a:p>
          <a:p>
            <a:pPr lvl="0" rtl="0" algn="ctr">
              <a:spcBef>
                <a:spcPts val="0"/>
              </a:spcBef>
              <a:buNone/>
            </a:pPr>
            <a:r>
              <a:rPr lang="en-GB">
                <a:solidFill>
                  <a:srgbClr val="000000"/>
                </a:solidFill>
              </a:rPr>
              <a:t>IS, IV, etc. </a:t>
            </a:r>
            <a:r>
              <a:rPr lang="en-GB">
                <a:solidFill>
                  <a:srgbClr val="CC0000"/>
                </a:solidFill>
              </a:rPr>
              <a:t>versus </a:t>
            </a:r>
            <a:r>
              <a:rPr lang="en-GB">
                <a:solidFill>
                  <a:srgbClr val="000000"/>
                </a:solidFill>
              </a:rPr>
              <a:t>e.g. Cosinor </a:t>
            </a:r>
          </a:p>
          <a:p>
            <a:pPr lvl="0" rtl="0" algn="ctr">
              <a:spcBef>
                <a:spcPts val="0"/>
              </a:spcBef>
              <a:buNone/>
            </a:pPr>
            <a:r>
              <a:t/>
            </a:r>
            <a:endParaRPr>
              <a:solidFill>
                <a:srgbClr val="000000"/>
              </a:solidFill>
            </a:endParaRPr>
          </a:p>
          <a:p>
            <a:pPr lvl="0" algn="ctr">
              <a:spcBef>
                <a:spcPts val="0"/>
              </a:spcBef>
              <a:buNone/>
            </a:pPr>
            <a:r>
              <a:rPr lang="en-GB">
                <a:solidFill>
                  <a:srgbClr val="000000"/>
                </a:solidFill>
              </a:rPr>
              <a:t>No need for </a:t>
            </a:r>
            <a:r>
              <a:rPr i="1" lang="en-GB">
                <a:solidFill>
                  <a:srgbClr val="000000"/>
                </a:solidFill>
              </a:rPr>
              <a:t>a priori </a:t>
            </a:r>
            <a:r>
              <a:rPr lang="en-GB">
                <a:solidFill>
                  <a:srgbClr val="000000"/>
                </a:solidFill>
              </a:rPr>
              <a:t>waveform assumptions </a:t>
            </a:r>
            <a:r>
              <a:rPr lang="en-GB">
                <a:solidFill>
                  <a:srgbClr val="CC0000"/>
                </a:solidFill>
              </a:rPr>
              <a:t>versus </a:t>
            </a:r>
            <a:r>
              <a:rPr lang="en-GB">
                <a:solidFill>
                  <a:srgbClr val="000000"/>
                </a:solidFill>
              </a:rPr>
              <a:t>activity count free analyses</a:t>
            </a:r>
          </a:p>
          <a:p>
            <a:pPr lvl="0">
              <a:spcBef>
                <a:spcPts val="0"/>
              </a:spcBef>
              <a:buNone/>
            </a:pPr>
            <a:r>
              <a:t/>
            </a:r>
            <a:endParaRPr/>
          </a:p>
          <a:p>
            <a:pPr lvl="0" rtl="0">
              <a:lnSpc>
                <a:spcPct val="150000"/>
              </a:lnSpc>
              <a:spcBef>
                <a:spcPts val="0"/>
              </a:spcBef>
              <a:spcAft>
                <a:spcPts val="0"/>
              </a:spcAft>
              <a:buClr>
                <a:schemeClr val="dk1"/>
              </a:buClr>
              <a:buSzPts val="1100"/>
              <a:buFont typeface="Arial"/>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Shape 47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471" name="Shape 471"/>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Outcomes &amp; meaning</a:t>
            </a:r>
          </a:p>
          <a:p>
            <a:pPr lvl="0">
              <a:spcBef>
                <a:spcPts val="0"/>
              </a:spcBef>
              <a:buNone/>
            </a:pPr>
            <a:r>
              <a:rPr lang="en-GB">
                <a:solidFill>
                  <a:srgbClr val="000000"/>
                </a:solidFill>
              </a:rPr>
              <a:t>IS: Interdaily stability</a:t>
            </a:r>
          </a:p>
          <a:p>
            <a:pPr lvl="0">
              <a:spcBef>
                <a:spcPts val="0"/>
              </a:spcBef>
              <a:buNone/>
            </a:pPr>
            <a:r>
              <a:rPr lang="en-GB">
                <a:solidFill>
                  <a:srgbClr val="000000"/>
                </a:solidFill>
              </a:rPr>
              <a:t>IV: Intradaily variability</a:t>
            </a:r>
          </a:p>
          <a:p>
            <a:pPr lvl="0">
              <a:spcBef>
                <a:spcPts val="0"/>
              </a:spcBef>
              <a:buNone/>
            </a:pPr>
            <a:r>
              <a:rPr lang="en-GB">
                <a:solidFill>
                  <a:srgbClr val="000000"/>
                </a:solidFill>
              </a:rPr>
              <a:t>M10: 10 most active consecutive hours</a:t>
            </a:r>
          </a:p>
          <a:p>
            <a:pPr lvl="0">
              <a:spcBef>
                <a:spcPts val="0"/>
              </a:spcBef>
              <a:buNone/>
            </a:pPr>
            <a:r>
              <a:rPr lang="en-GB">
                <a:solidFill>
                  <a:srgbClr val="000000"/>
                </a:solidFill>
              </a:rPr>
              <a:t>L5: 5 least active consecutive hours</a:t>
            </a:r>
          </a:p>
          <a:p>
            <a:pPr lvl="0" rtl="0">
              <a:spcBef>
                <a:spcPts val="0"/>
              </a:spcBef>
              <a:buNone/>
            </a:pPr>
            <a:r>
              <a:t/>
            </a:r>
            <a:endParaRPr/>
          </a:p>
        </p:txBody>
      </p:sp>
      <p:pic>
        <p:nvPicPr>
          <p:cNvPr id="472" name="Shape 472"/>
          <p:cNvPicPr preferRelativeResize="0"/>
          <p:nvPr/>
        </p:nvPicPr>
        <p:blipFill>
          <a:blip r:embed="rId3">
            <a:alphaModFix/>
          </a:blip>
          <a:stretch>
            <a:fillRect/>
          </a:stretch>
        </p:blipFill>
        <p:spPr>
          <a:xfrm>
            <a:off x="7807900" y="3486725"/>
            <a:ext cx="1336100" cy="16567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Shape 47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478" name="Shape 478"/>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solidFill>
                  <a:srgbClr val="CC0000"/>
                </a:solidFill>
              </a:rPr>
              <a:t>Interdaily Stability (IS)</a:t>
            </a:r>
          </a:p>
          <a:p>
            <a:pPr lvl="0">
              <a:spcBef>
                <a:spcPts val="0"/>
              </a:spcBef>
              <a:buNone/>
            </a:pPr>
            <a:r>
              <a:rPr lang="en-GB" sz="1600">
                <a:solidFill>
                  <a:srgbClr val="000000"/>
                </a:solidFill>
              </a:rPr>
              <a:t>&gt; IS indicates how strongly an individual’s rhythm is coupled to supposably stable </a:t>
            </a:r>
            <a:r>
              <a:rPr i="1" lang="en-GB" sz="1600">
                <a:solidFill>
                  <a:srgbClr val="000000"/>
                </a:solidFill>
              </a:rPr>
              <a:t>zeitgebers </a:t>
            </a:r>
            <a:r>
              <a:rPr lang="en-GB" sz="1600">
                <a:solidFill>
                  <a:srgbClr val="000000"/>
                </a:solidFill>
              </a:rPr>
              <a:t>(e.g. the 24-hour light/dark cycle, or the 12 month yearly cycle).</a:t>
            </a:r>
          </a:p>
          <a:p>
            <a:pPr lvl="0" rtl="0">
              <a:lnSpc>
                <a:spcPct val="100000"/>
              </a:lnSpc>
              <a:spcBef>
                <a:spcPts val="0"/>
              </a:spcBef>
              <a:buNone/>
            </a:pPr>
            <a:r>
              <a:rPr lang="en-GB" sz="1600">
                <a:solidFill>
                  <a:srgbClr val="000000"/>
                </a:solidFill>
              </a:rPr>
              <a:t>&gt; Values range from 0 (very unstable) to 1 (very stable).</a:t>
            </a:r>
          </a:p>
          <a:p>
            <a:pPr lvl="0" rtl="0">
              <a:lnSpc>
                <a:spcPct val="100000"/>
              </a:lnSpc>
              <a:spcBef>
                <a:spcPts val="0"/>
              </a:spcBef>
              <a:buNone/>
            </a:pPr>
            <a:r>
              <a:rPr lang="en-GB" sz="1600">
                <a:solidFill>
                  <a:srgbClr val="000000"/>
                </a:solidFill>
              </a:rPr>
              <a:t>&gt; High IS values were associated with older age,</a:t>
            </a:r>
          </a:p>
          <a:p>
            <a:pPr lvl="0" rtl="0">
              <a:lnSpc>
                <a:spcPct val="100000"/>
              </a:lnSpc>
              <a:spcBef>
                <a:spcPts val="0"/>
              </a:spcBef>
              <a:buNone/>
            </a:pPr>
            <a:r>
              <a:rPr lang="en-GB" sz="1600">
                <a:solidFill>
                  <a:srgbClr val="000000"/>
                </a:solidFill>
              </a:rPr>
              <a:t>better cognitive functioning, and less depressive </a:t>
            </a:r>
          </a:p>
          <a:p>
            <a:pPr lvl="0" rtl="0">
              <a:lnSpc>
                <a:spcPct val="100000"/>
              </a:lnSpc>
              <a:spcBef>
                <a:spcPts val="0"/>
              </a:spcBef>
              <a:buNone/>
            </a:pPr>
            <a:r>
              <a:rPr lang="en-GB" sz="1600">
                <a:solidFill>
                  <a:srgbClr val="000000"/>
                </a:solidFill>
              </a:rPr>
              <a:t>symptoms.</a:t>
            </a:r>
          </a:p>
          <a:p>
            <a:pPr indent="-69850" lvl="0" marL="0" rtl="0">
              <a:lnSpc>
                <a:spcPct val="150000"/>
              </a:lnSpc>
              <a:spcBef>
                <a:spcPts val="0"/>
              </a:spcBef>
              <a:spcAft>
                <a:spcPts val="0"/>
              </a:spcAft>
              <a:buClr>
                <a:schemeClr val="dk1"/>
              </a:buClr>
              <a:buSzPts val="1100"/>
              <a:buFont typeface="Arial"/>
              <a:buNone/>
            </a:pPr>
            <a:r>
              <a:t/>
            </a:r>
            <a:endParaRPr/>
          </a:p>
          <a:p>
            <a:pPr lvl="0" rtl="0">
              <a:spcBef>
                <a:spcPts val="0"/>
              </a:spcBef>
              <a:buNone/>
            </a:pPr>
            <a:r>
              <a:t/>
            </a:r>
            <a:endParaRPr/>
          </a:p>
        </p:txBody>
      </p:sp>
      <p:pic>
        <p:nvPicPr>
          <p:cNvPr id="479" name="Shape 479"/>
          <p:cNvPicPr preferRelativeResize="0"/>
          <p:nvPr/>
        </p:nvPicPr>
        <p:blipFill>
          <a:blip r:embed="rId3">
            <a:alphaModFix/>
          </a:blip>
          <a:stretch>
            <a:fillRect/>
          </a:stretch>
        </p:blipFill>
        <p:spPr>
          <a:xfrm>
            <a:off x="5765050" y="2330325"/>
            <a:ext cx="3378950" cy="2813175"/>
          </a:xfrm>
          <a:prstGeom prst="rect">
            <a:avLst/>
          </a:prstGeom>
          <a:noFill/>
          <a:ln>
            <a:noFill/>
          </a:ln>
        </p:spPr>
      </p:pic>
      <p:pic>
        <p:nvPicPr>
          <p:cNvPr id="480" name="Shape 480"/>
          <p:cNvPicPr preferRelativeResize="0"/>
          <p:nvPr/>
        </p:nvPicPr>
        <p:blipFill>
          <a:blip r:embed="rId4">
            <a:alphaModFix/>
          </a:blip>
          <a:stretch>
            <a:fillRect/>
          </a:stretch>
        </p:blipFill>
        <p:spPr>
          <a:xfrm>
            <a:off x="3357150" y="3760850"/>
            <a:ext cx="2407900" cy="13826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Shape 48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486" name="Shape 48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solidFill>
                  <a:srgbClr val="CC0000"/>
                </a:solidFill>
              </a:rPr>
              <a:t>Intradaily Variability (IV)</a:t>
            </a:r>
          </a:p>
          <a:p>
            <a:pPr lvl="0">
              <a:spcBef>
                <a:spcPts val="0"/>
              </a:spcBef>
              <a:buNone/>
            </a:pPr>
            <a:r>
              <a:rPr lang="en-GB" sz="1600">
                <a:solidFill>
                  <a:srgbClr val="000000"/>
                </a:solidFill>
              </a:rPr>
              <a:t>&gt; IV indicates the fragmentation of rhythm and thus quantifies the frequency of transitions between rest and activity. </a:t>
            </a:r>
          </a:p>
          <a:p>
            <a:pPr lvl="0">
              <a:spcBef>
                <a:spcPts val="0"/>
              </a:spcBef>
              <a:buNone/>
            </a:pPr>
            <a:r>
              <a:rPr lang="en-GB" sz="1600">
                <a:solidFill>
                  <a:srgbClr val="000000"/>
                </a:solidFill>
              </a:rPr>
              <a:t>&gt; IV values range from 0 (no fragmentation / perfect sine wave) to 2 (fully fragmented / pure Gaussian noise).</a:t>
            </a:r>
          </a:p>
          <a:p>
            <a:pPr lvl="0" rtl="0">
              <a:spcBef>
                <a:spcPts val="0"/>
              </a:spcBef>
              <a:buNone/>
            </a:pPr>
            <a:r>
              <a:rPr lang="en-GB" sz="1600">
                <a:solidFill>
                  <a:srgbClr val="000000"/>
                </a:solidFill>
              </a:rPr>
              <a:t>&gt; High IV </a:t>
            </a:r>
            <a:r>
              <a:rPr lang="en-GB" sz="1600">
                <a:solidFill>
                  <a:schemeClr val="dk1"/>
                </a:solidFill>
              </a:rPr>
              <a:t>values were associated with high BMI, smoking, and having more depressive symptoms.</a:t>
            </a:r>
          </a:p>
          <a:p>
            <a:pPr lvl="0" rtl="0">
              <a:spcBef>
                <a:spcPts val="0"/>
              </a:spcBef>
              <a:buNone/>
            </a:pPr>
            <a:r>
              <a:t/>
            </a:r>
            <a:endParaRPr>
              <a:solidFill>
                <a:srgbClr val="000000"/>
              </a:solidFill>
            </a:endParaRPr>
          </a:p>
          <a:p>
            <a:pPr indent="457200" lvl="0" rtl="0">
              <a:lnSpc>
                <a:spcPct val="150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lvl="0" rtl="0">
              <a:spcBef>
                <a:spcPts val="0"/>
              </a:spcBef>
              <a:buNone/>
            </a:pPr>
            <a:r>
              <a:t/>
            </a:r>
            <a:endParaRPr/>
          </a:p>
        </p:txBody>
      </p:sp>
      <p:pic>
        <p:nvPicPr>
          <p:cNvPr id="487" name="Shape 487"/>
          <p:cNvPicPr preferRelativeResize="0"/>
          <p:nvPr/>
        </p:nvPicPr>
        <p:blipFill>
          <a:blip r:embed="rId3">
            <a:alphaModFix/>
          </a:blip>
          <a:stretch>
            <a:fillRect/>
          </a:stretch>
        </p:blipFill>
        <p:spPr>
          <a:xfrm>
            <a:off x="5743675" y="3548600"/>
            <a:ext cx="3400325" cy="1594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Shape 49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493" name="Shape 493"/>
          <p:cNvSpPr txBox="1"/>
          <p:nvPr>
            <p:ph idx="1" type="body"/>
          </p:nvPr>
        </p:nvSpPr>
        <p:spPr>
          <a:xfrm>
            <a:off x="311700" y="1152475"/>
            <a:ext cx="8520600" cy="3990900"/>
          </a:xfrm>
          <a:prstGeom prst="rect">
            <a:avLst/>
          </a:prstGeom>
        </p:spPr>
        <p:txBody>
          <a:bodyPr anchorCtr="0" anchor="t" bIns="91425" lIns="91425" rIns="91425" wrap="square" tIns="91425">
            <a:noAutofit/>
          </a:bodyPr>
          <a:lstStyle/>
          <a:p>
            <a:pPr lvl="0">
              <a:spcBef>
                <a:spcPts val="0"/>
              </a:spcBef>
              <a:spcAft>
                <a:spcPts val="0"/>
              </a:spcAft>
              <a:buNone/>
            </a:pPr>
            <a:r>
              <a:rPr lang="en-GB">
                <a:solidFill>
                  <a:srgbClr val="CC0000"/>
                </a:solidFill>
              </a:rPr>
              <a:t>10 highest consecutive hourly means (M10) </a:t>
            </a:r>
            <a:r>
              <a:rPr lang="en-GB">
                <a:solidFill>
                  <a:srgbClr val="CC0000"/>
                </a:solidFill>
              </a:rPr>
              <a:t>&amp; </a:t>
            </a:r>
          </a:p>
          <a:p>
            <a:pPr lvl="0" rtl="0">
              <a:spcBef>
                <a:spcPts val="0"/>
              </a:spcBef>
              <a:spcAft>
                <a:spcPts val="0"/>
              </a:spcAft>
              <a:buNone/>
            </a:pPr>
            <a:r>
              <a:rPr lang="en-GB">
                <a:solidFill>
                  <a:srgbClr val="CC0000"/>
                </a:solidFill>
              </a:rPr>
              <a:t>5 lowest consecutive hourly means (</a:t>
            </a:r>
            <a:r>
              <a:rPr lang="en-GB">
                <a:solidFill>
                  <a:srgbClr val="CC0000"/>
                </a:solidFill>
              </a:rPr>
              <a:t>L5).</a:t>
            </a:r>
          </a:p>
          <a:p>
            <a:pPr lvl="0" rtl="0">
              <a:spcBef>
                <a:spcPts val="0"/>
              </a:spcBef>
              <a:spcAft>
                <a:spcPts val="0"/>
              </a:spcAft>
              <a:buNone/>
            </a:pPr>
            <a:r>
              <a:t/>
            </a:r>
            <a:endParaRPr>
              <a:solidFill>
                <a:srgbClr val="CC0000"/>
              </a:solidFill>
            </a:endParaRPr>
          </a:p>
          <a:p>
            <a:pPr lvl="0" rtl="0">
              <a:spcBef>
                <a:spcPts val="0"/>
              </a:spcBef>
              <a:spcAft>
                <a:spcPts val="1000"/>
              </a:spcAft>
              <a:buNone/>
            </a:pPr>
            <a:r>
              <a:rPr lang="en-GB" sz="1600">
                <a:solidFill>
                  <a:srgbClr val="000000"/>
                </a:solidFill>
              </a:rPr>
              <a:t>M10 represent the 10 most active hours during the day.</a:t>
            </a:r>
          </a:p>
          <a:p>
            <a:pPr lvl="0" rtl="0">
              <a:spcBef>
                <a:spcPts val="0"/>
              </a:spcBef>
              <a:spcAft>
                <a:spcPts val="1000"/>
              </a:spcAft>
              <a:buNone/>
            </a:pPr>
            <a:r>
              <a:rPr lang="en-GB" sz="1600">
                <a:solidFill>
                  <a:srgbClr val="000000"/>
                </a:solidFill>
              </a:rPr>
              <a:t>L5 </a:t>
            </a:r>
            <a:r>
              <a:rPr lang="en-GB" sz="1600">
                <a:solidFill>
                  <a:schemeClr val="dk1"/>
                </a:solidFill>
              </a:rPr>
              <a:t>represent the 5 least active hours during the day.</a:t>
            </a:r>
          </a:p>
          <a:p>
            <a:pPr lvl="0" rtl="0">
              <a:spcBef>
                <a:spcPts val="0"/>
              </a:spcBef>
              <a:spcAft>
                <a:spcPts val="1000"/>
              </a:spcAft>
              <a:buNone/>
            </a:pPr>
            <a:r>
              <a:t/>
            </a:r>
            <a:endParaRPr sz="1600">
              <a:solidFill>
                <a:schemeClr val="dk1"/>
              </a:solidFill>
            </a:endParaRPr>
          </a:p>
          <a:p>
            <a:pPr lvl="0" rtl="0">
              <a:spcBef>
                <a:spcPts val="0"/>
              </a:spcBef>
              <a:spcAft>
                <a:spcPts val="1000"/>
              </a:spcAft>
              <a:buNone/>
            </a:pPr>
            <a:r>
              <a:t/>
            </a:r>
            <a:endParaRPr sz="1600">
              <a:solidFill>
                <a:schemeClr val="dk1"/>
              </a:solidFill>
            </a:endParaRPr>
          </a:p>
          <a:p>
            <a:pPr lvl="0" rtl="0">
              <a:spcBef>
                <a:spcPts val="0"/>
              </a:spcBef>
              <a:spcAft>
                <a:spcPts val="1000"/>
              </a:spcAft>
              <a:buNone/>
            </a:pPr>
            <a:r>
              <a:t/>
            </a:r>
            <a:endParaRPr sz="1600">
              <a:solidFill>
                <a:schemeClr val="dk1"/>
              </a:solidFill>
            </a:endParaRPr>
          </a:p>
          <a:p>
            <a:pPr lvl="0" rtl="0">
              <a:spcBef>
                <a:spcPts val="0"/>
              </a:spcBef>
              <a:spcAft>
                <a:spcPts val="1000"/>
              </a:spcAft>
              <a:buNone/>
            </a:pPr>
            <a:r>
              <a:t/>
            </a:r>
            <a:endParaRPr sz="1600">
              <a:solidFill>
                <a:schemeClr val="dk1"/>
              </a:solidFill>
            </a:endParaRPr>
          </a:p>
          <a:p>
            <a:pPr lvl="0" rtl="0">
              <a:spcBef>
                <a:spcPts val="0"/>
              </a:spcBef>
              <a:buClr>
                <a:schemeClr val="dk1"/>
              </a:buClr>
              <a:buSzPts val="1100"/>
              <a:buFont typeface="Arial"/>
              <a:buNone/>
            </a:pPr>
            <a:r>
              <a:rPr lang="en-GB">
                <a:solidFill>
                  <a:srgbClr val="CC0000"/>
                </a:solidFill>
              </a:rPr>
              <a:t>Common Time-unit</a:t>
            </a:r>
            <a:r>
              <a:rPr lang="en-GB"/>
              <a:t>: 7-14 day Period</a:t>
            </a:r>
          </a:p>
          <a:p>
            <a:pPr indent="457200" lvl="0" rtl="0">
              <a:lnSpc>
                <a:spcPct val="150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457200" lvl="0" rtl="0">
              <a:lnSpc>
                <a:spcPct val="150000"/>
              </a:lnSpc>
              <a:spcBef>
                <a:spcPts val="0"/>
              </a:spcBef>
              <a:spcAft>
                <a:spcPts val="0"/>
              </a:spcAft>
              <a:buNone/>
            </a:pPr>
            <a:r>
              <a:t/>
            </a:r>
            <a:endParaRPr sz="1100">
              <a:solidFill>
                <a:schemeClr val="dk1"/>
              </a:solidFill>
              <a:latin typeface="Times New Roman"/>
              <a:ea typeface="Times New Roman"/>
              <a:cs typeface="Times New Roman"/>
              <a:sym typeface="Times New Roman"/>
            </a:endParaRPr>
          </a:p>
          <a:p>
            <a:pPr lvl="0" rtl="0">
              <a:spcBef>
                <a:spcPts val="0"/>
              </a:spcBef>
              <a:buNone/>
            </a:pPr>
            <a:r>
              <a:t/>
            </a:r>
            <a:endParaRPr/>
          </a:p>
        </p:txBody>
      </p:sp>
      <p:pic>
        <p:nvPicPr>
          <p:cNvPr id="494" name="Shape 494"/>
          <p:cNvPicPr preferRelativeResize="0"/>
          <p:nvPr/>
        </p:nvPicPr>
        <p:blipFill>
          <a:blip r:embed="rId3">
            <a:alphaModFix/>
          </a:blip>
          <a:stretch>
            <a:fillRect/>
          </a:stretch>
        </p:blipFill>
        <p:spPr>
          <a:xfrm>
            <a:off x="7631695" y="3387200"/>
            <a:ext cx="1512300" cy="1756300"/>
          </a:xfrm>
          <a:prstGeom prst="rect">
            <a:avLst/>
          </a:prstGeom>
          <a:noFill/>
          <a:ln>
            <a:noFill/>
          </a:ln>
        </p:spPr>
      </p:pic>
      <p:pic>
        <p:nvPicPr>
          <p:cNvPr id="495" name="Shape 495"/>
          <p:cNvPicPr preferRelativeResize="0"/>
          <p:nvPr/>
        </p:nvPicPr>
        <p:blipFill>
          <a:blip r:embed="rId4">
            <a:alphaModFix/>
          </a:blip>
          <a:stretch>
            <a:fillRect/>
          </a:stretch>
        </p:blipFill>
        <p:spPr>
          <a:xfrm>
            <a:off x="4596400" y="3782750"/>
            <a:ext cx="3035300" cy="96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Shape 155"/>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What is an activity monitor and what kind of devices are there?</a:t>
            </a:r>
          </a:p>
        </p:txBody>
      </p:sp>
      <p:sp>
        <p:nvSpPr>
          <p:cNvPr id="156" name="Shape 156"/>
          <p:cNvSpPr txBox="1"/>
          <p:nvPr>
            <p:ph idx="1" type="body"/>
          </p:nvPr>
        </p:nvSpPr>
        <p:spPr>
          <a:xfrm>
            <a:off x="628650" y="1369218"/>
            <a:ext cx="2963700" cy="3679500"/>
          </a:xfrm>
          <a:prstGeom prst="rect">
            <a:avLst/>
          </a:prstGeom>
          <a:noFill/>
          <a:ln>
            <a:noFill/>
          </a:ln>
        </p:spPr>
        <p:txBody>
          <a:bodyPr anchorCtr="0" anchor="t" bIns="34275" lIns="68575" rIns="68575" wrap="square" tIns="34275">
            <a:noAutofit/>
          </a:bodyPr>
          <a:lstStyle/>
          <a:p>
            <a:pPr indent="-177800" lvl="0" marL="177800" marR="0" rtl="0" algn="l">
              <a:lnSpc>
                <a:spcPct val="8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Wrist</a:t>
            </a:r>
          </a:p>
          <a:p>
            <a:pPr indent="-31115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33350" lvl="0" marL="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33350" lvl="0" marL="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33350" lvl="0" marL="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1115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1115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1115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77800" lvl="0" marL="177800" marR="0" rtl="0" algn="l">
              <a:lnSpc>
                <a:spcPct val="8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Ankle</a:t>
            </a:r>
          </a:p>
          <a:p>
            <a:pPr indent="-177800" lvl="0" marL="177800" marR="0" rtl="0" algn="l">
              <a:lnSpc>
                <a:spcPct val="8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Thigh</a:t>
            </a:r>
          </a:p>
        </p:txBody>
      </p:sp>
      <p:pic>
        <p:nvPicPr>
          <p:cNvPr id="157" name="Shape 157"/>
          <p:cNvPicPr preferRelativeResize="0"/>
          <p:nvPr/>
        </p:nvPicPr>
        <p:blipFill rotWithShape="1">
          <a:blip r:embed="rId3">
            <a:alphaModFix/>
          </a:blip>
          <a:srcRect b="0" l="0" r="0" t="0"/>
          <a:stretch/>
        </p:blipFill>
        <p:spPr>
          <a:xfrm>
            <a:off x="2060118" y="1476497"/>
            <a:ext cx="2244953" cy="1910155"/>
          </a:xfrm>
          <a:prstGeom prst="rect">
            <a:avLst/>
          </a:prstGeom>
          <a:noFill/>
          <a:ln>
            <a:noFill/>
          </a:ln>
        </p:spPr>
      </p:pic>
      <p:sp>
        <p:nvSpPr>
          <p:cNvPr id="158" name="Shape 158"/>
          <p:cNvSpPr txBox="1"/>
          <p:nvPr/>
        </p:nvSpPr>
        <p:spPr>
          <a:xfrm>
            <a:off x="2192802" y="3394199"/>
            <a:ext cx="1466700" cy="276900"/>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iHealth Edge AM3s</a:t>
            </a:r>
          </a:p>
        </p:txBody>
      </p:sp>
      <p:pic>
        <p:nvPicPr>
          <p:cNvPr id="159" name="Shape 159"/>
          <p:cNvPicPr preferRelativeResize="0"/>
          <p:nvPr/>
        </p:nvPicPr>
        <p:blipFill rotWithShape="1">
          <a:blip r:embed="rId4">
            <a:alphaModFix/>
          </a:blip>
          <a:srcRect b="0" l="0" r="0" t="0"/>
          <a:stretch/>
        </p:blipFill>
        <p:spPr>
          <a:xfrm>
            <a:off x="7224377" y="1370844"/>
            <a:ext cx="1764714" cy="1754391"/>
          </a:xfrm>
          <a:prstGeom prst="rect">
            <a:avLst/>
          </a:prstGeom>
          <a:noFill/>
          <a:ln>
            <a:noFill/>
          </a:ln>
        </p:spPr>
      </p:pic>
      <p:sp>
        <p:nvSpPr>
          <p:cNvPr id="160" name="Shape 160"/>
          <p:cNvSpPr txBox="1"/>
          <p:nvPr/>
        </p:nvSpPr>
        <p:spPr>
          <a:xfrm>
            <a:off x="6497327" y="2539083"/>
            <a:ext cx="1194000" cy="385800"/>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Waist</a:t>
            </a: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161" name="Shape 161"/>
          <p:cNvPicPr preferRelativeResize="0"/>
          <p:nvPr/>
        </p:nvPicPr>
        <p:blipFill rotWithShape="1">
          <a:blip r:embed="rId5">
            <a:alphaModFix/>
          </a:blip>
          <a:srcRect b="0" l="0" r="0" t="0"/>
          <a:stretch/>
        </p:blipFill>
        <p:spPr>
          <a:xfrm>
            <a:off x="628650" y="1817102"/>
            <a:ext cx="1283333" cy="1680468"/>
          </a:xfrm>
          <a:prstGeom prst="rect">
            <a:avLst/>
          </a:prstGeom>
          <a:noFill/>
          <a:ln>
            <a:noFill/>
          </a:ln>
        </p:spPr>
      </p:pic>
      <p:sp>
        <p:nvSpPr>
          <p:cNvPr id="162" name="Shape 162"/>
          <p:cNvSpPr txBox="1"/>
          <p:nvPr/>
        </p:nvSpPr>
        <p:spPr>
          <a:xfrm>
            <a:off x="718009" y="3448707"/>
            <a:ext cx="745637" cy="276999"/>
          </a:xfrm>
          <a:prstGeom prst="rect">
            <a:avLst/>
          </a:prstGeom>
          <a:noFill/>
          <a:ln>
            <a:noFill/>
          </a:ln>
        </p:spPr>
        <p:txBody>
          <a:bodyPr anchorCtr="0" anchor="t" bIns="34275" lIns="68575" rIns="68575" wrap="square" tIns="34275">
            <a:noAutofit/>
          </a:bodyPr>
          <a:lstStyle/>
          <a:p>
            <a:pPr indent="-22225" lvl="0" marL="0" marR="0" rtl="0" algn="l">
              <a:lnSpc>
                <a:spcPct val="100000"/>
              </a:lnSpc>
              <a:spcBef>
                <a:spcPts val="0"/>
              </a:spcBef>
              <a:spcAft>
                <a:spcPts val="0"/>
              </a:spcAft>
              <a:buClr>
                <a:schemeClr val="dk1"/>
              </a:buClr>
              <a:buSzPts val="350"/>
              <a:buFont typeface="Calibri"/>
              <a:buNone/>
            </a:pPr>
            <a:r>
              <a:rPr b="0" i="0" lang="en-GB" sz="1400" u="none" cap="none" strike="noStrike">
                <a:solidFill>
                  <a:schemeClr val="dk1"/>
                </a:solidFill>
                <a:latin typeface="Calibri"/>
                <a:ea typeface="Calibri"/>
                <a:cs typeface="Calibri"/>
                <a:sym typeface="Calibri"/>
              </a:rPr>
              <a:t>Motion8</a:t>
            </a:r>
          </a:p>
        </p:txBody>
      </p:sp>
      <p:pic>
        <p:nvPicPr>
          <p:cNvPr id="163" name="Shape 163"/>
          <p:cNvPicPr preferRelativeResize="0"/>
          <p:nvPr/>
        </p:nvPicPr>
        <p:blipFill rotWithShape="1">
          <a:blip r:embed="rId6">
            <a:alphaModFix/>
          </a:blip>
          <a:srcRect b="0" l="0" r="0" t="0"/>
          <a:stretch/>
        </p:blipFill>
        <p:spPr>
          <a:xfrm>
            <a:off x="5788606" y="3228537"/>
            <a:ext cx="3137449" cy="1741511"/>
          </a:xfrm>
          <a:prstGeom prst="rect">
            <a:avLst/>
          </a:prstGeom>
          <a:noFill/>
          <a:ln>
            <a:noFill/>
          </a:ln>
        </p:spPr>
      </p:pic>
      <p:pic>
        <p:nvPicPr>
          <p:cNvPr id="164" name="Shape 164"/>
          <p:cNvPicPr preferRelativeResize="0"/>
          <p:nvPr/>
        </p:nvPicPr>
        <p:blipFill rotWithShape="1">
          <a:blip r:embed="rId7">
            <a:alphaModFix/>
          </a:blip>
          <a:srcRect b="0" l="0" r="0" t="0"/>
          <a:stretch/>
        </p:blipFill>
        <p:spPr>
          <a:xfrm>
            <a:off x="4350925" y="1534224"/>
            <a:ext cx="1285307" cy="1798266"/>
          </a:xfrm>
          <a:prstGeom prst="rect">
            <a:avLst/>
          </a:prstGeom>
          <a:noFill/>
          <a:ln>
            <a:noFill/>
          </a:ln>
        </p:spPr>
      </p:pic>
      <p:sp>
        <p:nvSpPr>
          <p:cNvPr id="165" name="Shape 165"/>
          <p:cNvSpPr txBox="1"/>
          <p:nvPr/>
        </p:nvSpPr>
        <p:spPr>
          <a:xfrm>
            <a:off x="4260402" y="3448749"/>
            <a:ext cx="1466700" cy="276900"/>
          </a:xfrm>
          <a:prstGeom prst="rect">
            <a:avLst/>
          </a:prstGeom>
          <a:noFill/>
          <a:ln>
            <a:noFill/>
          </a:ln>
        </p:spPr>
        <p:txBody>
          <a:bodyPr anchorCtr="0" anchor="t" bIns="34275" lIns="68575" rIns="68575" wrap="square" tIns="34275">
            <a:noAutofit/>
          </a:bodyPr>
          <a:lstStyle/>
          <a:p>
            <a:pPr indent="-88900" lvl="0" marL="0" marR="0" rtl="0" algn="l">
              <a:lnSpc>
                <a:spcPct val="100000"/>
              </a:lnSpc>
              <a:spcBef>
                <a:spcPts val="0"/>
              </a:spcBef>
              <a:spcAft>
                <a:spcPts val="0"/>
              </a:spcAft>
              <a:buClr>
                <a:schemeClr val="dk1"/>
              </a:buClr>
              <a:buSzPts val="1400"/>
              <a:buFont typeface="Calibri"/>
              <a:buNone/>
            </a:pPr>
            <a:r>
              <a:rPr b="0" i="0" lang="en-GB" sz="1400" u="none" cap="none" strike="noStrike">
                <a:solidFill>
                  <a:schemeClr val="dk1"/>
                </a:solidFill>
                <a:latin typeface="Calibri"/>
                <a:ea typeface="Calibri"/>
                <a:cs typeface="Calibri"/>
                <a:sym typeface="Calibri"/>
              </a:rPr>
              <a:t>FitBit</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Shape 50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Circadian Rhythm Analysis</a:t>
            </a:r>
          </a:p>
        </p:txBody>
      </p:sp>
      <p:sp>
        <p:nvSpPr>
          <p:cNvPr id="501" name="Shape 501"/>
          <p:cNvSpPr txBox="1"/>
          <p:nvPr>
            <p:ph idx="1" type="body"/>
          </p:nvPr>
        </p:nvSpPr>
        <p:spPr>
          <a:xfrm>
            <a:off x="311700" y="1152475"/>
            <a:ext cx="8520600" cy="3990900"/>
          </a:xfrm>
          <a:prstGeom prst="rect">
            <a:avLst/>
          </a:prstGeom>
        </p:spPr>
        <p:txBody>
          <a:bodyPr anchorCtr="0" anchor="t" bIns="91425" lIns="91425" rIns="91425" wrap="square" tIns="91425">
            <a:noAutofit/>
          </a:bodyPr>
          <a:lstStyle/>
          <a:p>
            <a:pPr lvl="0">
              <a:spcBef>
                <a:spcPts val="0"/>
              </a:spcBef>
              <a:buNone/>
            </a:pPr>
            <a:r>
              <a:rPr lang="en-GB"/>
              <a:t>Cosinor Analysis:</a:t>
            </a:r>
          </a:p>
          <a:p>
            <a:pPr lvl="0">
              <a:spcBef>
                <a:spcPts val="0"/>
              </a:spcBef>
              <a:buNone/>
            </a:pPr>
            <a:r>
              <a:rPr lang="en-GB"/>
              <a:t>U</a:t>
            </a:r>
            <a:r>
              <a:rPr lang="en-GB"/>
              <a:t>ses least squares method to fit a sine wave to a time series. It is often used in the analysis of biologic time series that demonstrate predictable rhythms. This method can be used with an unequally spaced time series.</a:t>
            </a:r>
          </a:p>
          <a:p>
            <a:pPr indent="457200" lvl="0" rtl="0">
              <a:spcBef>
                <a:spcPts val="0"/>
              </a:spcBef>
              <a:buNone/>
            </a:pPr>
            <a:r>
              <a:rPr lang="en-GB">
                <a:solidFill>
                  <a:srgbClr val="6AA84F"/>
                </a:solidFill>
              </a:rPr>
              <a:t>+ </a:t>
            </a:r>
            <a:r>
              <a:rPr lang="en-GB"/>
              <a:t>Activity count free</a:t>
            </a:r>
          </a:p>
          <a:p>
            <a:pPr indent="457200" lvl="0" rtl="0">
              <a:spcBef>
                <a:spcPts val="0"/>
              </a:spcBef>
              <a:buNone/>
            </a:pPr>
            <a:r>
              <a:rPr lang="en-GB">
                <a:solidFill>
                  <a:srgbClr val="CC0000"/>
                </a:solidFill>
              </a:rPr>
              <a:t>- </a:t>
            </a:r>
            <a:r>
              <a:rPr lang="en-GB"/>
              <a:t>Requires </a:t>
            </a:r>
            <a:r>
              <a:rPr i="1" lang="en-GB"/>
              <a:t>a priori </a:t>
            </a:r>
            <a:r>
              <a:rPr lang="en-GB"/>
              <a:t>knowledge about the wave function</a:t>
            </a:r>
          </a:p>
          <a:p>
            <a:pPr indent="0" lvl="0" marL="0" rtl="0">
              <a:spcBef>
                <a:spcPts val="0"/>
              </a:spcBef>
              <a:buNone/>
            </a:pPr>
            <a:r>
              <a:t/>
            </a:r>
            <a:endParaRPr/>
          </a:p>
          <a:p>
            <a:pPr lvl="0" rtl="0">
              <a:spcBef>
                <a:spcPts val="0"/>
              </a:spcBef>
              <a:buClr>
                <a:schemeClr val="dk1"/>
              </a:buClr>
              <a:buSzPts val="1100"/>
              <a:buFont typeface="Arial"/>
              <a:buNone/>
            </a:pPr>
            <a:r>
              <a:rPr lang="en-GB">
                <a:solidFill>
                  <a:srgbClr val="CC0000"/>
                </a:solidFill>
              </a:rPr>
              <a:t>Common Time-unit</a:t>
            </a:r>
            <a:r>
              <a:rPr lang="en-GB"/>
              <a:t>: 7-14 day Period</a:t>
            </a:r>
          </a:p>
        </p:txBody>
      </p:sp>
      <p:pic>
        <p:nvPicPr>
          <p:cNvPr id="502" name="Shape 502"/>
          <p:cNvPicPr preferRelativeResize="0"/>
          <p:nvPr/>
        </p:nvPicPr>
        <p:blipFill>
          <a:blip r:embed="rId3">
            <a:alphaModFix/>
          </a:blip>
          <a:stretch>
            <a:fillRect/>
          </a:stretch>
        </p:blipFill>
        <p:spPr>
          <a:xfrm>
            <a:off x="6393600" y="3230225"/>
            <a:ext cx="2750400" cy="1913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pic>
        <p:nvPicPr>
          <p:cNvPr id="508" name="Shape 508"/>
          <p:cNvPicPr preferRelativeResize="0"/>
          <p:nvPr/>
        </p:nvPicPr>
        <p:blipFill>
          <a:blip r:embed="rId3">
            <a:alphaModFix/>
          </a:blip>
          <a:stretch>
            <a:fillRect/>
          </a:stretch>
        </p:blipFill>
        <p:spPr>
          <a:xfrm>
            <a:off x="1154858" y="1084650"/>
            <a:ext cx="3058391" cy="4058851"/>
          </a:xfrm>
          <a:prstGeom prst="rect">
            <a:avLst/>
          </a:prstGeom>
          <a:noFill/>
          <a:ln>
            <a:noFill/>
          </a:ln>
        </p:spPr>
      </p:pic>
      <p:pic>
        <p:nvPicPr>
          <p:cNvPr id="509" name="Shape 509"/>
          <p:cNvPicPr preferRelativeResize="0"/>
          <p:nvPr/>
        </p:nvPicPr>
        <p:blipFill>
          <a:blip r:embed="rId4">
            <a:alphaModFix/>
          </a:blip>
          <a:stretch>
            <a:fillRect/>
          </a:stretch>
        </p:blipFill>
        <p:spPr>
          <a:xfrm>
            <a:off x="4958175" y="1837974"/>
            <a:ext cx="4185824" cy="2552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Shape 51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15" name="Shape 515"/>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solidFill>
                  <a:srgbClr val="CC0000"/>
                </a:solidFill>
              </a:rPr>
              <a:t>Goal</a:t>
            </a:r>
          </a:p>
          <a:p>
            <a:pPr lvl="0" rtl="0">
              <a:spcBef>
                <a:spcPts val="0"/>
              </a:spcBef>
              <a:buNone/>
            </a:pPr>
            <a:r>
              <a:rPr lang="en-GB"/>
              <a:t>Recording and analysing body activity during sleep.</a:t>
            </a:r>
          </a:p>
          <a:p>
            <a:pPr indent="-342900" lvl="0" marL="914400" rtl="0">
              <a:spcBef>
                <a:spcPts val="0"/>
              </a:spcBef>
              <a:buSzPts val="1800"/>
              <a:buChar char="●"/>
            </a:pPr>
            <a:r>
              <a:rPr lang="en-GB"/>
              <a:t>Diagnosis (e.g. sleep apnea, circadian rhythm sleep disorders, etc.)</a:t>
            </a:r>
          </a:p>
          <a:p>
            <a:pPr lvl="0" rtl="0">
              <a:spcBef>
                <a:spcPts val="0"/>
              </a:spcBef>
              <a:buNone/>
            </a:pPr>
            <a:r>
              <a:t/>
            </a:r>
            <a:endParaRPr/>
          </a:p>
          <a:p>
            <a:pPr indent="-342900" lvl="0" marL="914400" rtl="0">
              <a:spcBef>
                <a:spcPts val="0"/>
              </a:spcBef>
              <a:buSzPts val="1800"/>
              <a:buChar char="●"/>
            </a:pPr>
            <a:r>
              <a:rPr lang="en-GB"/>
              <a:t>Complement</a:t>
            </a:r>
            <a:r>
              <a:rPr lang="en-GB"/>
              <a:t> </a:t>
            </a:r>
            <a:r>
              <a:rPr lang="en-GB"/>
              <a:t>subjective- with objective</a:t>
            </a:r>
            <a:r>
              <a:rPr lang="en-GB"/>
              <a:t> measures</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516" name="Shape 516"/>
          <p:cNvPicPr preferRelativeResize="0"/>
          <p:nvPr/>
        </p:nvPicPr>
        <p:blipFill>
          <a:blip r:embed="rId3">
            <a:alphaModFix/>
          </a:blip>
          <a:stretch>
            <a:fillRect/>
          </a:stretch>
        </p:blipFill>
        <p:spPr>
          <a:xfrm>
            <a:off x="0" y="4134375"/>
            <a:ext cx="1238025" cy="1009125"/>
          </a:xfrm>
          <a:prstGeom prst="rect">
            <a:avLst/>
          </a:prstGeom>
          <a:noFill/>
          <a:ln>
            <a:noFill/>
          </a:ln>
        </p:spPr>
      </p:pic>
      <p:pic>
        <p:nvPicPr>
          <p:cNvPr id="517" name="Shape 517"/>
          <p:cNvPicPr preferRelativeResize="0"/>
          <p:nvPr/>
        </p:nvPicPr>
        <p:blipFill>
          <a:blip r:embed="rId4">
            <a:alphaModFix/>
          </a:blip>
          <a:stretch>
            <a:fillRect/>
          </a:stretch>
        </p:blipFill>
        <p:spPr>
          <a:xfrm>
            <a:off x="7319775" y="3319275"/>
            <a:ext cx="1824225" cy="1824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Shape 52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23" name="Shape 523"/>
          <p:cNvSpPr txBox="1"/>
          <p:nvPr>
            <p:ph idx="1" type="body"/>
          </p:nvPr>
        </p:nvSpPr>
        <p:spPr>
          <a:xfrm>
            <a:off x="311700" y="1152475"/>
            <a:ext cx="5064900" cy="3416400"/>
          </a:xfrm>
          <a:prstGeom prst="rect">
            <a:avLst/>
          </a:prstGeom>
        </p:spPr>
        <p:txBody>
          <a:bodyPr anchorCtr="0" anchor="t" bIns="91425" lIns="91425" rIns="91425" wrap="square" tIns="91425">
            <a:noAutofit/>
          </a:bodyPr>
          <a:lstStyle/>
          <a:p>
            <a:pPr lvl="0">
              <a:spcBef>
                <a:spcPts val="0"/>
              </a:spcBef>
              <a:buNone/>
            </a:pPr>
            <a:r>
              <a:rPr lang="en-GB"/>
              <a:t>Polysomnography (PSG)</a:t>
            </a:r>
          </a:p>
          <a:p>
            <a:pPr lvl="0">
              <a:spcBef>
                <a:spcPts val="0"/>
              </a:spcBef>
              <a:buNone/>
            </a:pPr>
            <a:r>
              <a:rPr lang="en-GB"/>
              <a:t>Golden Standard in Sleep Analysis</a:t>
            </a:r>
          </a:p>
          <a:p>
            <a:pPr indent="-342900" lvl="0" marL="457200" rtl="0">
              <a:spcBef>
                <a:spcPts val="0"/>
              </a:spcBef>
              <a:spcAft>
                <a:spcPts val="0"/>
              </a:spcAft>
              <a:buSzPts val="1800"/>
              <a:buChar char="-"/>
            </a:pPr>
            <a:r>
              <a:rPr lang="en-GB"/>
              <a:t>Invasive</a:t>
            </a:r>
          </a:p>
          <a:p>
            <a:pPr indent="-342900" lvl="0" marL="457200" rtl="0">
              <a:spcBef>
                <a:spcPts val="0"/>
              </a:spcBef>
              <a:spcAft>
                <a:spcPts val="0"/>
              </a:spcAft>
              <a:buSzPts val="1800"/>
              <a:buChar char="-"/>
            </a:pPr>
            <a:r>
              <a:rPr lang="en-GB"/>
              <a:t>Costly</a:t>
            </a:r>
          </a:p>
          <a:p>
            <a:pPr indent="-342900" lvl="0" marL="457200">
              <a:spcBef>
                <a:spcPts val="0"/>
              </a:spcBef>
              <a:buSzPts val="1800"/>
              <a:buChar char="-"/>
            </a:pPr>
            <a:r>
              <a:rPr lang="en-GB"/>
              <a:t>Lab only / Impractical for Daily use</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524" name="Shape 524"/>
          <p:cNvPicPr preferRelativeResize="0"/>
          <p:nvPr/>
        </p:nvPicPr>
        <p:blipFill>
          <a:blip r:embed="rId3">
            <a:alphaModFix/>
          </a:blip>
          <a:stretch>
            <a:fillRect/>
          </a:stretch>
        </p:blipFill>
        <p:spPr>
          <a:xfrm>
            <a:off x="5376528" y="445025"/>
            <a:ext cx="3767471" cy="4698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Shape 52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30" name="Shape 530"/>
          <p:cNvSpPr txBox="1"/>
          <p:nvPr>
            <p:ph idx="1" type="body"/>
          </p:nvPr>
        </p:nvSpPr>
        <p:spPr>
          <a:xfrm>
            <a:off x="311700" y="1152475"/>
            <a:ext cx="8132100" cy="3416400"/>
          </a:xfrm>
          <a:prstGeom prst="rect">
            <a:avLst/>
          </a:prstGeom>
        </p:spPr>
        <p:txBody>
          <a:bodyPr anchorCtr="0" anchor="t" bIns="91425" lIns="91425" rIns="91425" wrap="square" tIns="91425">
            <a:noAutofit/>
          </a:bodyPr>
          <a:lstStyle/>
          <a:p>
            <a:pPr lvl="0" rtl="0">
              <a:spcBef>
                <a:spcPts val="0"/>
              </a:spcBef>
              <a:buNone/>
            </a:pPr>
            <a:r>
              <a:rPr lang="en-GB"/>
              <a:t>Actigraphy; Alternative method for</a:t>
            </a:r>
            <a:r>
              <a:rPr lang="en-GB"/>
              <a:t> Sleep Analysis</a:t>
            </a:r>
          </a:p>
          <a:p>
            <a:pPr lvl="0" rtl="0">
              <a:spcBef>
                <a:spcPts val="0"/>
              </a:spcBef>
              <a:buNone/>
            </a:pPr>
            <a:r>
              <a:t/>
            </a:r>
            <a:endParaRPr/>
          </a:p>
          <a:p>
            <a:pPr indent="-342900" lvl="0" marL="457200" rtl="0">
              <a:spcBef>
                <a:spcPts val="0"/>
              </a:spcBef>
              <a:spcAft>
                <a:spcPts val="0"/>
              </a:spcAft>
              <a:buSzPts val="1800"/>
              <a:buChar char="-"/>
            </a:pPr>
            <a:r>
              <a:rPr lang="en-GB"/>
              <a:t>Non-invasive</a:t>
            </a:r>
          </a:p>
          <a:p>
            <a:pPr indent="-342900" lvl="0" marL="457200" rtl="0">
              <a:spcBef>
                <a:spcPts val="0"/>
              </a:spcBef>
              <a:spcAft>
                <a:spcPts val="0"/>
              </a:spcAft>
              <a:buSzPts val="1800"/>
              <a:buChar char="-"/>
            </a:pPr>
            <a:r>
              <a:rPr lang="en-GB"/>
              <a:t>Relatively Cheap</a:t>
            </a:r>
          </a:p>
          <a:p>
            <a:pPr indent="-342900" lvl="0" marL="457200" rtl="0">
              <a:spcBef>
                <a:spcPts val="0"/>
              </a:spcBef>
              <a:spcAft>
                <a:spcPts val="0"/>
              </a:spcAft>
              <a:buSzPts val="1800"/>
              <a:buChar char="-"/>
            </a:pPr>
            <a:r>
              <a:rPr lang="en-GB"/>
              <a:t>Suitable for Lab and Daily use</a:t>
            </a:r>
          </a:p>
          <a:p>
            <a:pPr indent="-342900" lvl="0" marL="457200" rtl="0">
              <a:spcBef>
                <a:spcPts val="0"/>
              </a:spcBef>
              <a:buSzPts val="1800"/>
              <a:buChar char="-"/>
            </a:pPr>
            <a:r>
              <a:rPr lang="en-GB"/>
              <a:t>Validated against PSG</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531" name="Shape 531"/>
          <p:cNvPicPr preferRelativeResize="0"/>
          <p:nvPr/>
        </p:nvPicPr>
        <p:blipFill>
          <a:blip r:embed="rId3">
            <a:alphaModFix/>
          </a:blip>
          <a:stretch>
            <a:fillRect/>
          </a:stretch>
        </p:blipFill>
        <p:spPr>
          <a:xfrm>
            <a:off x="4690925" y="3268075"/>
            <a:ext cx="4453075" cy="18754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Shape 53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37" name="Shape 537"/>
          <p:cNvSpPr txBox="1"/>
          <p:nvPr>
            <p:ph idx="1" type="body"/>
          </p:nvPr>
        </p:nvSpPr>
        <p:spPr>
          <a:xfrm>
            <a:off x="311700" y="1152475"/>
            <a:ext cx="8520600" cy="2166900"/>
          </a:xfrm>
          <a:prstGeom prst="rect">
            <a:avLst/>
          </a:prstGeom>
        </p:spPr>
        <p:txBody>
          <a:bodyPr anchorCtr="0" anchor="t" bIns="91425" lIns="91425" rIns="91425" wrap="square" tIns="91425">
            <a:noAutofit/>
          </a:bodyPr>
          <a:lstStyle/>
          <a:p>
            <a:pPr lvl="0">
              <a:spcBef>
                <a:spcPts val="0"/>
              </a:spcBef>
              <a:buNone/>
            </a:pPr>
            <a:r>
              <a:rPr lang="en-GB">
                <a:solidFill>
                  <a:srgbClr val="CC0000"/>
                </a:solidFill>
              </a:rPr>
              <a:t>Identifying Sleep</a:t>
            </a:r>
          </a:p>
          <a:p>
            <a:pPr indent="-342900" lvl="0" marL="457200" rtl="0">
              <a:spcBef>
                <a:spcPts val="0"/>
              </a:spcBef>
              <a:spcAft>
                <a:spcPts val="0"/>
              </a:spcAft>
              <a:buSzPts val="1800"/>
              <a:buAutoNum type="arabicPeriod"/>
            </a:pPr>
            <a:r>
              <a:rPr lang="en-GB"/>
              <a:t>Define period wherein sleep is</a:t>
            </a:r>
            <a:r>
              <a:rPr lang="en-GB">
                <a:solidFill>
                  <a:srgbClr val="666666"/>
                </a:solidFill>
              </a:rPr>
              <a:t> likely to occur, using the sleep log.</a:t>
            </a:r>
          </a:p>
          <a:p>
            <a:pPr indent="-342900" lvl="0" marL="457200" rtl="0">
              <a:spcBef>
                <a:spcPts val="0"/>
              </a:spcBef>
              <a:buClr>
                <a:srgbClr val="666666"/>
              </a:buClr>
              <a:buSzPts val="1800"/>
              <a:buAutoNum type="arabicPeriod"/>
            </a:pPr>
            <a:r>
              <a:rPr lang="en-GB">
                <a:solidFill>
                  <a:srgbClr val="666666"/>
                </a:solidFill>
              </a:rPr>
              <a:t>Use the </a:t>
            </a:r>
            <a:r>
              <a:rPr lang="en-GB">
                <a:solidFill>
                  <a:srgbClr val="990000"/>
                </a:solidFill>
              </a:rPr>
              <a:t>Sadeh Algorithm</a:t>
            </a:r>
            <a:r>
              <a:rPr lang="en-GB">
                <a:solidFill>
                  <a:srgbClr val="666666"/>
                </a:solidFill>
              </a:rPr>
              <a:t> for calculating sleep likelihood; in the window every epoch is calculated as “sleep” or “wake” as follows: </a:t>
            </a:r>
            <a:r>
              <a:rPr lang="en-GB">
                <a:solidFill>
                  <a:srgbClr val="666666"/>
                </a:solidFill>
              </a:rPr>
              <a:t>Activity score = Counts of the current epoch + counts of epoch before and after current epoch * 0.2 + counts of the epoch 2 before and 2 after epoch * 0.04.</a:t>
            </a:r>
          </a:p>
          <a:p>
            <a:pPr lvl="0" rtl="0">
              <a:spcBef>
                <a:spcPts val="0"/>
              </a:spcBef>
              <a:buNone/>
            </a:pPr>
            <a:r>
              <a:t/>
            </a:r>
            <a:endParaRPr/>
          </a:p>
        </p:txBody>
      </p:sp>
      <p:pic>
        <p:nvPicPr>
          <p:cNvPr id="538" name="Shape 538"/>
          <p:cNvPicPr preferRelativeResize="0"/>
          <p:nvPr/>
        </p:nvPicPr>
        <p:blipFill>
          <a:blip r:embed="rId3">
            <a:alphaModFix/>
          </a:blip>
          <a:stretch>
            <a:fillRect/>
          </a:stretch>
        </p:blipFill>
        <p:spPr>
          <a:xfrm>
            <a:off x="7319775" y="3319275"/>
            <a:ext cx="1824225" cy="1824225"/>
          </a:xfrm>
          <a:prstGeom prst="rect">
            <a:avLst/>
          </a:prstGeom>
          <a:noFill/>
          <a:ln>
            <a:noFill/>
          </a:ln>
        </p:spPr>
      </p:pic>
      <p:pic>
        <p:nvPicPr>
          <p:cNvPr id="539" name="Shape 539"/>
          <p:cNvPicPr preferRelativeResize="0"/>
          <p:nvPr/>
        </p:nvPicPr>
        <p:blipFill>
          <a:blip r:embed="rId4">
            <a:alphaModFix/>
          </a:blip>
          <a:stretch>
            <a:fillRect/>
          </a:stretch>
        </p:blipFill>
        <p:spPr>
          <a:xfrm>
            <a:off x="838200" y="3319275"/>
            <a:ext cx="4945825" cy="18242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Shape 54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45" name="Shape 545"/>
          <p:cNvSpPr txBox="1"/>
          <p:nvPr>
            <p:ph idx="1" type="body"/>
          </p:nvPr>
        </p:nvSpPr>
        <p:spPr>
          <a:xfrm>
            <a:off x="311700" y="1152475"/>
            <a:ext cx="8520600" cy="2166900"/>
          </a:xfrm>
          <a:prstGeom prst="rect">
            <a:avLst/>
          </a:prstGeom>
        </p:spPr>
        <p:txBody>
          <a:bodyPr anchorCtr="0" anchor="t" bIns="91425" lIns="91425" rIns="91425" wrap="square" tIns="91425">
            <a:noAutofit/>
          </a:bodyPr>
          <a:lstStyle/>
          <a:p>
            <a:pPr lvl="0" rtl="0">
              <a:spcBef>
                <a:spcPts val="0"/>
              </a:spcBef>
              <a:buNone/>
            </a:pPr>
            <a:r>
              <a:rPr lang="en-GB"/>
              <a:t>Identifying Sleep</a:t>
            </a:r>
          </a:p>
          <a:p>
            <a:pPr lvl="0" rtl="0">
              <a:spcBef>
                <a:spcPts val="0"/>
              </a:spcBef>
              <a:buNone/>
            </a:pPr>
            <a:r>
              <a:rPr lang="en-GB"/>
              <a:t>3. </a:t>
            </a:r>
            <a:r>
              <a:rPr lang="en-GB">
                <a:solidFill>
                  <a:srgbClr val="666666"/>
                </a:solidFill>
              </a:rPr>
              <a:t>When the activity score goes below an adjustable predefined value it will be scored as sleep epoch (below 20 for </a:t>
            </a:r>
            <a:r>
              <a:rPr lang="en-GB">
                <a:solidFill>
                  <a:srgbClr val="CC0000"/>
                </a:solidFill>
              </a:rPr>
              <a:t>high sensitivity</a:t>
            </a:r>
            <a:r>
              <a:rPr lang="en-GB">
                <a:solidFill>
                  <a:srgbClr val="666666"/>
                </a:solidFill>
              </a:rPr>
              <a:t>, below 40 for </a:t>
            </a:r>
            <a:r>
              <a:rPr lang="en-GB">
                <a:solidFill>
                  <a:srgbClr val="CC0000"/>
                </a:solidFill>
              </a:rPr>
              <a:t>medium sensitivity</a:t>
            </a:r>
            <a:r>
              <a:rPr lang="en-GB">
                <a:solidFill>
                  <a:srgbClr val="666666"/>
                </a:solidFill>
              </a:rPr>
              <a:t> and below 80 for </a:t>
            </a:r>
            <a:r>
              <a:rPr lang="en-GB">
                <a:solidFill>
                  <a:srgbClr val="CC0000"/>
                </a:solidFill>
              </a:rPr>
              <a:t>low sensitivity</a:t>
            </a:r>
            <a:r>
              <a:rPr lang="en-GB">
                <a:solidFill>
                  <a:srgbClr val="666666"/>
                </a:solidFill>
              </a:rPr>
              <a:t>). Furthermore every epoch will be scored as mobile or immobile, mobile when it has four or more counts and immobile when it has less than four counts. </a:t>
            </a:r>
          </a:p>
          <a:p>
            <a:pPr lvl="0" rtl="0">
              <a:spcBef>
                <a:spcPts val="0"/>
              </a:spcBef>
              <a:buNone/>
            </a:pPr>
            <a:r>
              <a:t/>
            </a:r>
            <a:endParaRPr/>
          </a:p>
        </p:txBody>
      </p:sp>
      <p:pic>
        <p:nvPicPr>
          <p:cNvPr id="546" name="Shape 546"/>
          <p:cNvPicPr preferRelativeResize="0"/>
          <p:nvPr/>
        </p:nvPicPr>
        <p:blipFill>
          <a:blip r:embed="rId3">
            <a:alphaModFix/>
          </a:blip>
          <a:stretch>
            <a:fillRect/>
          </a:stretch>
        </p:blipFill>
        <p:spPr>
          <a:xfrm>
            <a:off x="7319775" y="3319275"/>
            <a:ext cx="1824225" cy="1824225"/>
          </a:xfrm>
          <a:prstGeom prst="rect">
            <a:avLst/>
          </a:prstGeom>
          <a:noFill/>
          <a:ln>
            <a:noFill/>
          </a:ln>
        </p:spPr>
      </p:pic>
      <p:pic>
        <p:nvPicPr>
          <p:cNvPr id="547" name="Shape 547"/>
          <p:cNvPicPr preferRelativeResize="0"/>
          <p:nvPr/>
        </p:nvPicPr>
        <p:blipFill>
          <a:blip r:embed="rId4">
            <a:alphaModFix/>
          </a:blip>
          <a:stretch>
            <a:fillRect/>
          </a:stretch>
        </p:blipFill>
        <p:spPr>
          <a:xfrm>
            <a:off x="838200" y="3319275"/>
            <a:ext cx="4945825" cy="1824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pic>
        <p:nvPicPr>
          <p:cNvPr id="552" name="Shape 552"/>
          <p:cNvPicPr preferRelativeResize="0"/>
          <p:nvPr/>
        </p:nvPicPr>
        <p:blipFill>
          <a:blip r:embed="rId3">
            <a:alphaModFix/>
          </a:blip>
          <a:stretch>
            <a:fillRect/>
          </a:stretch>
        </p:blipFill>
        <p:spPr>
          <a:xfrm>
            <a:off x="6477500" y="3570000"/>
            <a:ext cx="2666499" cy="1573500"/>
          </a:xfrm>
          <a:prstGeom prst="rect">
            <a:avLst/>
          </a:prstGeom>
          <a:noFill/>
          <a:ln>
            <a:noFill/>
          </a:ln>
        </p:spPr>
      </p:pic>
      <p:sp>
        <p:nvSpPr>
          <p:cNvPr id="553" name="Shape 55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54" name="Shape 554"/>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t>Outcomes &amp; meaning</a:t>
            </a:r>
          </a:p>
          <a:p>
            <a:pPr lvl="0">
              <a:spcBef>
                <a:spcPts val="0"/>
              </a:spcBef>
              <a:buNone/>
            </a:pPr>
            <a:r>
              <a:rPr lang="en-GB">
                <a:solidFill>
                  <a:srgbClr val="CC0000"/>
                </a:solidFill>
              </a:rPr>
              <a:t>Assumed sleep</a:t>
            </a:r>
            <a:r>
              <a:rPr lang="en-GB"/>
              <a:t>: </a:t>
            </a:r>
            <a:r>
              <a:rPr lang="en-GB" sz="1700"/>
              <a:t>Total elapsed time between the "Fell Asleep" and "Woke Up" times.</a:t>
            </a:r>
          </a:p>
          <a:p>
            <a:pPr lvl="0">
              <a:spcBef>
                <a:spcPts val="0"/>
              </a:spcBef>
              <a:buNone/>
            </a:pPr>
            <a:r>
              <a:rPr lang="en-GB">
                <a:solidFill>
                  <a:srgbClr val="CC0000"/>
                </a:solidFill>
              </a:rPr>
              <a:t>Actual sleep time</a:t>
            </a:r>
            <a:r>
              <a:rPr lang="en-GB"/>
              <a:t>: </a:t>
            </a:r>
            <a:r>
              <a:rPr lang="en-GB" sz="1700"/>
              <a:t>Total time slept according to epoch-by-epoch wake/sleep scores.</a:t>
            </a:r>
          </a:p>
          <a:p>
            <a:pPr lvl="0">
              <a:spcBef>
                <a:spcPts val="0"/>
              </a:spcBef>
              <a:buNone/>
            </a:pPr>
            <a:r>
              <a:rPr lang="en-GB">
                <a:solidFill>
                  <a:srgbClr val="CC0000"/>
                </a:solidFill>
              </a:rPr>
              <a:t>Sleep efficiency</a:t>
            </a:r>
            <a:r>
              <a:rPr lang="en-GB"/>
              <a:t>: Actual sleep time expressed as a percentage of time in bed.</a:t>
            </a:r>
          </a:p>
          <a:p>
            <a:pPr lvl="0" rtl="0">
              <a:spcBef>
                <a:spcPts val="0"/>
              </a:spcBef>
              <a:buNone/>
            </a:pPr>
            <a:r>
              <a:rPr lang="en-GB">
                <a:solidFill>
                  <a:srgbClr val="CC0000"/>
                </a:solidFill>
              </a:rPr>
              <a:t>Sleep latency</a:t>
            </a:r>
            <a:r>
              <a:rPr lang="en-GB"/>
              <a:t>: The time between "Lights Out" and "Fell Asleep"</a:t>
            </a:r>
          </a:p>
        </p:txBody>
      </p:sp>
      <p:sp>
        <p:nvSpPr>
          <p:cNvPr id="555" name="Shape 555"/>
          <p:cNvSpPr txBox="1"/>
          <p:nvPr/>
        </p:nvSpPr>
        <p:spPr>
          <a:xfrm>
            <a:off x="304800" y="304800"/>
            <a:ext cx="3000000" cy="3000000"/>
          </a:xfrm>
          <a:prstGeom prst="rect">
            <a:avLst/>
          </a:prstGeom>
          <a:noFill/>
          <a:ln>
            <a:noFill/>
          </a:ln>
        </p:spPr>
        <p:txBody>
          <a:bodyPr anchorCtr="0" anchor="ctr" bIns="91425" lIns="91425" rIns="91425" wrap="square" tIns="91425">
            <a:noAutofit/>
          </a:bodyPr>
          <a:lstStyle/>
          <a:p>
            <a:pPr lvl="0" rtl="0">
              <a:spcBef>
                <a:spcPts val="0"/>
              </a:spcBef>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Shape 56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Analyses - Sleep Analysis</a:t>
            </a:r>
          </a:p>
        </p:txBody>
      </p:sp>
      <p:sp>
        <p:nvSpPr>
          <p:cNvPr id="561" name="Shape 561"/>
          <p:cNvSpPr txBox="1"/>
          <p:nvPr>
            <p:ph idx="1" type="body"/>
          </p:nvPr>
        </p:nvSpPr>
        <p:spPr>
          <a:xfrm>
            <a:off x="311700" y="1152475"/>
            <a:ext cx="5299800" cy="3882300"/>
          </a:xfrm>
          <a:prstGeom prst="rect">
            <a:avLst/>
          </a:prstGeom>
        </p:spPr>
        <p:txBody>
          <a:bodyPr anchorCtr="0" anchor="t" bIns="91425" lIns="91425" rIns="91425" wrap="square" tIns="91425">
            <a:noAutofit/>
          </a:bodyPr>
          <a:lstStyle/>
          <a:p>
            <a:pPr lvl="0">
              <a:spcBef>
                <a:spcPts val="0"/>
              </a:spcBef>
              <a:buNone/>
            </a:pPr>
            <a:r>
              <a:rPr lang="en-GB"/>
              <a:t>Outcomes &amp; meaning</a:t>
            </a:r>
          </a:p>
          <a:p>
            <a:pPr lvl="0">
              <a:spcBef>
                <a:spcPts val="0"/>
              </a:spcBef>
              <a:buNone/>
            </a:pPr>
            <a:r>
              <a:t/>
            </a:r>
            <a:endParaRPr/>
          </a:p>
          <a:p>
            <a:pPr lvl="0">
              <a:spcBef>
                <a:spcPts val="0"/>
              </a:spcBef>
              <a:buNone/>
            </a:pPr>
            <a:r>
              <a:rPr lang="en-GB"/>
              <a:t>Many more Sleep Parameters obtainable.</a:t>
            </a:r>
          </a:p>
          <a:p>
            <a:pPr lvl="0">
              <a:spcBef>
                <a:spcPts val="0"/>
              </a:spcBef>
              <a:buNone/>
            </a:pPr>
            <a:r>
              <a:rPr lang="en-GB"/>
              <a:t>But which are relevant for your study?</a:t>
            </a:r>
          </a:p>
          <a:p>
            <a:pPr lvl="0">
              <a:spcBef>
                <a:spcPts val="0"/>
              </a:spcBef>
              <a:buNone/>
            </a:pPr>
            <a:r>
              <a:rPr lang="en-GB"/>
              <a:t>Which help you solve your research question?</a:t>
            </a:r>
          </a:p>
          <a:p>
            <a:pPr lvl="0">
              <a:spcBef>
                <a:spcPts val="0"/>
              </a:spcBef>
              <a:buNone/>
            </a:pPr>
            <a:r>
              <a:t/>
            </a:r>
            <a:endParaRPr/>
          </a:p>
          <a:p>
            <a:pPr lvl="0" rtl="0">
              <a:spcBef>
                <a:spcPts val="0"/>
              </a:spcBef>
              <a:buNone/>
            </a:pPr>
            <a:r>
              <a:rPr lang="en-GB">
                <a:solidFill>
                  <a:srgbClr val="CC0000"/>
                </a:solidFill>
              </a:rPr>
              <a:t>Common Time-unit</a:t>
            </a:r>
            <a:r>
              <a:rPr lang="en-GB"/>
              <a:t>: 1 night / 24h Period</a:t>
            </a:r>
          </a:p>
        </p:txBody>
      </p:sp>
      <p:pic>
        <p:nvPicPr>
          <p:cNvPr id="562" name="Shape 562"/>
          <p:cNvPicPr preferRelativeResize="0"/>
          <p:nvPr/>
        </p:nvPicPr>
        <p:blipFill>
          <a:blip r:embed="rId3">
            <a:alphaModFix/>
          </a:blip>
          <a:stretch>
            <a:fillRect/>
          </a:stretch>
        </p:blipFill>
        <p:spPr>
          <a:xfrm>
            <a:off x="5611425" y="0"/>
            <a:ext cx="3532568"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Shape 56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Analyses - Activity MVPA</a:t>
            </a:r>
          </a:p>
        </p:txBody>
      </p:sp>
      <p:pic>
        <p:nvPicPr>
          <p:cNvPr id="568" name="Shape 568"/>
          <p:cNvPicPr preferRelativeResize="0"/>
          <p:nvPr/>
        </p:nvPicPr>
        <p:blipFill>
          <a:blip r:embed="rId3">
            <a:alphaModFix/>
          </a:blip>
          <a:stretch>
            <a:fillRect/>
          </a:stretch>
        </p:blipFill>
        <p:spPr>
          <a:xfrm>
            <a:off x="2183888" y="1155900"/>
            <a:ext cx="4776219" cy="3820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Why use passive momentary assessments (pMA)?</a:t>
            </a:r>
          </a:p>
        </p:txBody>
      </p:sp>
      <p:sp>
        <p:nvSpPr>
          <p:cNvPr id="171" name="Shape 171"/>
          <p:cNvSpPr txBox="1"/>
          <p:nvPr>
            <p:ph idx="1" type="body"/>
          </p:nvPr>
        </p:nvSpPr>
        <p:spPr>
          <a:xfrm>
            <a:off x="628650" y="1528354"/>
            <a:ext cx="7886700" cy="3104368"/>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If interested in objective data related to e.g.,</a:t>
            </a:r>
          </a:p>
          <a:p>
            <a:pPr indent="-177800" lvl="1" marL="520700" marR="0" rtl="0" algn="l">
              <a:lnSpc>
                <a:spcPct val="9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Leisure time/ leisure activity</a:t>
            </a:r>
          </a:p>
          <a:p>
            <a:pPr indent="-177800" lvl="1" marL="520700" marR="0" rtl="0" algn="l">
              <a:lnSpc>
                <a:spcPct val="9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Physical activity</a:t>
            </a:r>
          </a:p>
          <a:p>
            <a:pPr indent="-177800" lvl="1" marL="520700" marR="0" rtl="0" algn="l">
              <a:lnSpc>
                <a:spcPct val="9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HR/HRV</a:t>
            </a:r>
          </a:p>
          <a:p>
            <a:pPr indent="-177800" lvl="1" marL="520700" marR="0" rtl="0" algn="l">
              <a:lnSpc>
                <a:spcPct val="90000"/>
              </a:lnSpc>
              <a:spcBef>
                <a:spcPts val="40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Sleep</a:t>
            </a:r>
          </a:p>
          <a:p>
            <a:pPr indent="-177800" lvl="0" marL="177800" marR="0" rtl="0" algn="l">
              <a:lnSpc>
                <a:spcPct val="9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24/7 monitoring of daily life – continuous data</a:t>
            </a: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Shape 57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Analyses - Activity MVPA</a:t>
            </a:r>
          </a:p>
        </p:txBody>
      </p:sp>
      <p:sp>
        <p:nvSpPr>
          <p:cNvPr id="574" name="Shape 574"/>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Goal</a:t>
            </a:r>
          </a:p>
          <a:p>
            <a:pPr lvl="0" rtl="0">
              <a:spcBef>
                <a:spcPts val="0"/>
              </a:spcBef>
              <a:buNone/>
            </a:pPr>
            <a:r>
              <a:rPr lang="en-GB"/>
              <a:t>Analyse how active participants are and on what moments</a:t>
            </a:r>
          </a:p>
          <a:p>
            <a:pPr lvl="0" rtl="0">
              <a:spcBef>
                <a:spcPts val="0"/>
              </a:spcBef>
              <a:buNone/>
            </a:pPr>
            <a:r>
              <a:rPr lang="en-GB"/>
              <a:t>Categorisation of Activity in bins:</a:t>
            </a:r>
          </a:p>
          <a:p>
            <a:pPr indent="-342900" lvl="0" marL="457200" rtl="0">
              <a:spcBef>
                <a:spcPts val="0"/>
              </a:spcBef>
              <a:spcAft>
                <a:spcPts val="0"/>
              </a:spcAft>
              <a:buSzPts val="1800"/>
              <a:buChar char="●"/>
            </a:pPr>
            <a:r>
              <a:rPr lang="en-GB"/>
              <a:t>Sedentary</a:t>
            </a:r>
          </a:p>
          <a:p>
            <a:pPr indent="-342900" lvl="0" marL="457200" rtl="0">
              <a:spcBef>
                <a:spcPts val="0"/>
              </a:spcBef>
              <a:spcAft>
                <a:spcPts val="0"/>
              </a:spcAft>
              <a:buSzPts val="1800"/>
              <a:buChar char="●"/>
            </a:pPr>
            <a:r>
              <a:rPr lang="en-GB"/>
              <a:t>Low intensity</a:t>
            </a:r>
          </a:p>
          <a:p>
            <a:pPr indent="-342900" lvl="0" marL="457200" rtl="0">
              <a:spcBef>
                <a:spcPts val="0"/>
              </a:spcBef>
              <a:spcAft>
                <a:spcPts val="0"/>
              </a:spcAft>
              <a:buSzPts val="1800"/>
              <a:buChar char="●"/>
            </a:pPr>
            <a:r>
              <a:rPr lang="en-GB"/>
              <a:t>Moderate intensity</a:t>
            </a:r>
          </a:p>
          <a:p>
            <a:pPr indent="-342900" lvl="0" marL="457200" rtl="0">
              <a:spcBef>
                <a:spcPts val="0"/>
              </a:spcBef>
              <a:buSzPts val="1800"/>
              <a:buChar char="●"/>
            </a:pPr>
            <a:r>
              <a:rPr lang="en-GB"/>
              <a:t>Vigorous intensity</a:t>
            </a:r>
          </a:p>
          <a:p>
            <a:pPr lvl="0" rtl="0">
              <a:spcBef>
                <a:spcPts val="0"/>
              </a:spcBef>
              <a:buNone/>
            </a:pPr>
            <a:r>
              <a:t/>
            </a:r>
            <a:endParaRPr/>
          </a:p>
        </p:txBody>
      </p:sp>
      <p:pic>
        <p:nvPicPr>
          <p:cNvPr id="575" name="Shape 575"/>
          <p:cNvPicPr preferRelativeResize="0"/>
          <p:nvPr/>
        </p:nvPicPr>
        <p:blipFill>
          <a:blip r:embed="rId3">
            <a:alphaModFix/>
          </a:blip>
          <a:stretch>
            <a:fillRect/>
          </a:stretch>
        </p:blipFill>
        <p:spPr>
          <a:xfrm>
            <a:off x="0" y="4134375"/>
            <a:ext cx="1238025" cy="1009125"/>
          </a:xfrm>
          <a:prstGeom prst="rect">
            <a:avLst/>
          </a:prstGeom>
          <a:noFill/>
          <a:ln>
            <a:noFill/>
          </a:ln>
        </p:spPr>
      </p:pic>
      <p:pic>
        <p:nvPicPr>
          <p:cNvPr id="576" name="Shape 576"/>
          <p:cNvPicPr preferRelativeResize="0"/>
          <p:nvPr/>
        </p:nvPicPr>
        <p:blipFill>
          <a:blip r:embed="rId4">
            <a:alphaModFix/>
          </a:blip>
          <a:stretch>
            <a:fillRect/>
          </a:stretch>
        </p:blipFill>
        <p:spPr>
          <a:xfrm>
            <a:off x="4880800" y="2431925"/>
            <a:ext cx="4263200" cy="27115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Shape 58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Analyses - Activity MVPA</a:t>
            </a:r>
          </a:p>
        </p:txBody>
      </p:sp>
      <p:sp>
        <p:nvSpPr>
          <p:cNvPr id="582" name="Shape 58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Setting cut-off points </a:t>
            </a:r>
          </a:p>
          <a:p>
            <a:pPr lvl="0">
              <a:spcBef>
                <a:spcPts val="0"/>
              </a:spcBef>
              <a:buNone/>
            </a:pPr>
            <a:r>
              <a:t/>
            </a:r>
            <a:endParaRPr/>
          </a:p>
          <a:p>
            <a:pPr lvl="0">
              <a:spcBef>
                <a:spcPts val="0"/>
              </a:spcBef>
              <a:buNone/>
            </a:pPr>
            <a:r>
              <a:rPr lang="en-GB"/>
              <a:t>Receiver operator characteristics (ROC’s) analyses were performed to determine optimal cut-off points:</a:t>
            </a:r>
          </a:p>
          <a:p>
            <a:pPr lvl="0">
              <a:spcBef>
                <a:spcPts val="0"/>
              </a:spcBef>
              <a:buNone/>
            </a:pPr>
            <a:r>
              <a:rPr lang="en-GB"/>
              <a:t>Sedentary (&lt; 1.5 MET’s), Light (1.5 - 3.0 MET’s), and MVPA (&gt; 3.0 MET’s).</a:t>
            </a:r>
          </a:p>
          <a:p>
            <a:pPr lvl="0">
              <a:spcBef>
                <a:spcPts val="0"/>
              </a:spcBef>
              <a:buNone/>
            </a:pPr>
            <a:r>
              <a:t/>
            </a:r>
            <a:endParaRPr/>
          </a:p>
          <a:p>
            <a:pPr lvl="0">
              <a:spcBef>
                <a:spcPts val="0"/>
              </a:spcBef>
              <a:buNone/>
            </a:pPr>
            <a:r>
              <a:rPr lang="en-GB"/>
              <a:t>MET = metabolic equivalents via Schofield-equations</a:t>
            </a:r>
          </a:p>
          <a:p>
            <a:pPr lvl="0" rtl="0">
              <a:spcBef>
                <a:spcPts val="0"/>
              </a:spcBef>
              <a:buNone/>
            </a:pPr>
            <a:r>
              <a:t/>
            </a:r>
            <a:endParaRPr sz="1200">
              <a:solidFill>
                <a:schemeClr val="dk1"/>
              </a:solidFill>
              <a:highlight>
                <a:srgbClr val="FFFFFF"/>
              </a:highlight>
              <a:latin typeface="Times New Roman"/>
              <a:ea typeface="Times New Roman"/>
              <a:cs typeface="Times New Roman"/>
              <a:sym typeface="Times New Roman"/>
            </a:endParaRPr>
          </a:p>
        </p:txBody>
      </p:sp>
      <p:pic>
        <p:nvPicPr>
          <p:cNvPr id="583" name="Shape 583"/>
          <p:cNvPicPr preferRelativeResize="0"/>
          <p:nvPr/>
        </p:nvPicPr>
        <p:blipFill>
          <a:blip r:embed="rId3">
            <a:alphaModFix/>
          </a:blip>
          <a:stretch>
            <a:fillRect/>
          </a:stretch>
        </p:blipFill>
        <p:spPr>
          <a:xfrm>
            <a:off x="7421850" y="3421350"/>
            <a:ext cx="1722150" cy="1722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Shape 588"/>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Analyses - Activity MVPA</a:t>
            </a:r>
          </a:p>
        </p:txBody>
      </p:sp>
      <p:sp>
        <p:nvSpPr>
          <p:cNvPr id="589" name="Shape 589"/>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t>Outcomes &amp; meaning</a:t>
            </a:r>
          </a:p>
          <a:p>
            <a:pPr lvl="0" rtl="0">
              <a:spcBef>
                <a:spcPts val="0"/>
              </a:spcBef>
              <a:buNone/>
            </a:pPr>
            <a:r>
              <a:t/>
            </a:r>
            <a:endParaRPr/>
          </a:p>
        </p:txBody>
      </p:sp>
      <p:pic>
        <p:nvPicPr>
          <p:cNvPr id="590" name="Shape 590"/>
          <p:cNvPicPr preferRelativeResize="0"/>
          <p:nvPr/>
        </p:nvPicPr>
        <p:blipFill>
          <a:blip r:embed="rId3">
            <a:alphaModFix/>
          </a:blip>
          <a:stretch>
            <a:fillRect/>
          </a:stretch>
        </p:blipFill>
        <p:spPr>
          <a:xfrm>
            <a:off x="1691877" y="1727100"/>
            <a:ext cx="5760248" cy="3416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Shape 59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Analyses - Activity MVPA</a:t>
            </a:r>
          </a:p>
        </p:txBody>
      </p:sp>
      <p:sp>
        <p:nvSpPr>
          <p:cNvPr id="596" name="Shape 59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t>Outcomes &amp; meaning</a:t>
            </a:r>
          </a:p>
          <a:p>
            <a:pPr lvl="0" rtl="0">
              <a:spcBef>
                <a:spcPts val="0"/>
              </a:spcBef>
              <a:buNone/>
            </a:pPr>
            <a:r>
              <a:t/>
            </a:r>
            <a:endParaRPr/>
          </a:p>
        </p:txBody>
      </p:sp>
      <p:pic>
        <p:nvPicPr>
          <p:cNvPr id="597" name="Shape 597"/>
          <p:cNvPicPr preferRelativeResize="0"/>
          <p:nvPr/>
        </p:nvPicPr>
        <p:blipFill>
          <a:blip r:embed="rId3">
            <a:alphaModFix/>
          </a:blip>
          <a:stretch>
            <a:fillRect/>
          </a:stretch>
        </p:blipFill>
        <p:spPr>
          <a:xfrm>
            <a:off x="0" y="1577548"/>
            <a:ext cx="9144001" cy="35659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Shape 60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Clr>
                <a:schemeClr val="dk1"/>
              </a:buClr>
              <a:buSzPts val="1100"/>
              <a:buFont typeface="Arial"/>
              <a:buNone/>
            </a:pPr>
            <a:r>
              <a:rPr lang="en-GB"/>
              <a:t>Devices, Software, and Practical</a:t>
            </a:r>
          </a:p>
        </p:txBody>
      </p:sp>
      <p:sp>
        <p:nvSpPr>
          <p:cNvPr id="603" name="Shape 603"/>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t/>
            </a:r>
            <a:endParaRPr/>
          </a:p>
          <a:p>
            <a:pPr lvl="0" rtl="0">
              <a:spcBef>
                <a:spcPts val="0"/>
              </a:spcBef>
              <a:buNone/>
            </a:pPr>
            <a:r>
              <a:t/>
            </a:r>
            <a:endParaRPr/>
          </a:p>
        </p:txBody>
      </p:sp>
      <p:pic>
        <p:nvPicPr>
          <p:cNvPr id="604" name="Shape 604"/>
          <p:cNvPicPr preferRelativeResize="0"/>
          <p:nvPr/>
        </p:nvPicPr>
        <p:blipFill>
          <a:blip r:embed="rId3">
            <a:alphaModFix/>
          </a:blip>
          <a:stretch>
            <a:fillRect/>
          </a:stretch>
        </p:blipFill>
        <p:spPr>
          <a:xfrm>
            <a:off x="0" y="2562225"/>
            <a:ext cx="2581275" cy="2581275"/>
          </a:xfrm>
          <a:prstGeom prst="rect">
            <a:avLst/>
          </a:prstGeom>
          <a:noFill/>
          <a:ln>
            <a:noFill/>
          </a:ln>
        </p:spPr>
      </p:pic>
      <p:pic>
        <p:nvPicPr>
          <p:cNvPr id="605" name="Shape 605"/>
          <p:cNvPicPr preferRelativeResize="0"/>
          <p:nvPr/>
        </p:nvPicPr>
        <p:blipFill>
          <a:blip r:embed="rId4">
            <a:alphaModFix/>
          </a:blip>
          <a:stretch>
            <a:fillRect/>
          </a:stretch>
        </p:blipFill>
        <p:spPr>
          <a:xfrm>
            <a:off x="2663075" y="1328725"/>
            <a:ext cx="3429000" cy="2486025"/>
          </a:xfrm>
          <a:prstGeom prst="rect">
            <a:avLst/>
          </a:prstGeom>
          <a:noFill/>
          <a:ln>
            <a:noFill/>
          </a:ln>
        </p:spPr>
      </p:pic>
      <p:pic>
        <p:nvPicPr>
          <p:cNvPr id="606" name="Shape 606"/>
          <p:cNvPicPr preferRelativeResize="0"/>
          <p:nvPr/>
        </p:nvPicPr>
        <p:blipFill>
          <a:blip r:embed="rId5">
            <a:alphaModFix/>
          </a:blip>
          <a:stretch>
            <a:fillRect/>
          </a:stretch>
        </p:blipFill>
        <p:spPr>
          <a:xfrm>
            <a:off x="6173902" y="2096425"/>
            <a:ext cx="3030276" cy="3047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sp>
        <p:nvSpPr>
          <p:cNvPr id="611" name="Shape 61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GB"/>
              <a:t>Devices and Software - </a:t>
            </a:r>
            <a:r>
              <a:rPr lang="en-GB"/>
              <a:t>Proprietary</a:t>
            </a:r>
            <a:r>
              <a:rPr lang="en-GB"/>
              <a:t>		</a:t>
            </a:r>
          </a:p>
        </p:txBody>
      </p:sp>
      <p:sp>
        <p:nvSpPr>
          <p:cNvPr id="612" name="Shape 61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MotionWatch8 &amp; MotionWare</a:t>
            </a:r>
          </a:p>
          <a:p>
            <a:pPr lvl="0">
              <a:spcBef>
                <a:spcPts val="0"/>
              </a:spcBef>
              <a:buNone/>
            </a:pPr>
            <a:r>
              <a:rPr lang="en-GB"/>
              <a:t>Actiwatch 2 &amp; Actiware, etc.</a:t>
            </a:r>
          </a:p>
        </p:txBody>
      </p:sp>
      <p:pic>
        <p:nvPicPr>
          <p:cNvPr id="613" name="Shape 613"/>
          <p:cNvPicPr preferRelativeResize="0"/>
          <p:nvPr/>
        </p:nvPicPr>
        <p:blipFill>
          <a:blip r:embed="rId3">
            <a:alphaModFix/>
          </a:blip>
          <a:stretch>
            <a:fillRect/>
          </a:stretch>
        </p:blipFill>
        <p:spPr>
          <a:xfrm>
            <a:off x="6880125" y="2577225"/>
            <a:ext cx="2263875" cy="2566275"/>
          </a:xfrm>
          <a:prstGeom prst="rect">
            <a:avLst/>
          </a:prstGeom>
          <a:noFill/>
          <a:ln>
            <a:noFill/>
          </a:ln>
        </p:spPr>
      </p:pic>
      <p:pic>
        <p:nvPicPr>
          <p:cNvPr id="614" name="Shape 614"/>
          <p:cNvPicPr preferRelativeResize="0"/>
          <p:nvPr/>
        </p:nvPicPr>
        <p:blipFill>
          <a:blip r:embed="rId4">
            <a:alphaModFix/>
          </a:blip>
          <a:stretch>
            <a:fillRect/>
          </a:stretch>
        </p:blipFill>
        <p:spPr>
          <a:xfrm>
            <a:off x="0" y="2101825"/>
            <a:ext cx="6208149" cy="30416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Shape 61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Devices and Software - Open Source 		</a:t>
            </a:r>
          </a:p>
        </p:txBody>
      </p:sp>
      <p:sp>
        <p:nvSpPr>
          <p:cNvPr id="620" name="Shape 620"/>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t>R packages</a:t>
            </a:r>
          </a:p>
          <a:p>
            <a:pPr indent="-304800" lvl="0" marL="457200" rtl="0">
              <a:spcBef>
                <a:spcPts val="0"/>
              </a:spcBef>
              <a:spcAft>
                <a:spcPts val="0"/>
              </a:spcAft>
              <a:buClr>
                <a:srgbClr val="666666"/>
              </a:buClr>
              <a:buSzPts val="1200"/>
              <a:buChar char="●"/>
            </a:pPr>
            <a:r>
              <a:rPr lang="en-GB" sz="1200">
                <a:solidFill>
                  <a:srgbClr val="666666"/>
                </a:solidFill>
              </a:rPr>
              <a:t>nparACT: Non-Parametric Measures of Actigraphy Data</a:t>
            </a:r>
          </a:p>
          <a:p>
            <a:pPr indent="-304800" lvl="0" marL="457200" rtl="0">
              <a:spcBef>
                <a:spcPts val="0"/>
              </a:spcBef>
              <a:spcAft>
                <a:spcPts val="0"/>
              </a:spcAft>
              <a:buClr>
                <a:srgbClr val="666666"/>
              </a:buClr>
              <a:buSzPts val="1200"/>
              <a:buChar char="●"/>
            </a:pPr>
            <a:r>
              <a:rPr lang="en-GB" sz="1200">
                <a:solidFill>
                  <a:srgbClr val="666666"/>
                </a:solidFill>
              </a:rPr>
              <a:t>Actigraphy: Actigraphy Data Analysis</a:t>
            </a:r>
          </a:p>
          <a:p>
            <a:pPr indent="-304800" lvl="0" marL="457200" rtl="0">
              <a:lnSpc>
                <a:spcPct val="120000"/>
              </a:lnSpc>
              <a:spcBef>
                <a:spcPts val="0"/>
              </a:spcBef>
              <a:spcAft>
                <a:spcPts val="0"/>
              </a:spcAft>
              <a:buClr>
                <a:srgbClr val="666666"/>
              </a:buClr>
              <a:buSzPts val="1200"/>
              <a:buChar char="●"/>
            </a:pPr>
            <a:r>
              <a:rPr lang="en-GB" sz="1200">
                <a:solidFill>
                  <a:srgbClr val="666666"/>
                </a:solidFill>
              </a:rPr>
              <a:t>PASenseWear: Summarize Daily Physical Activity from 'SenseWear' Accelerometer Data</a:t>
            </a:r>
          </a:p>
          <a:p>
            <a:pPr indent="-304800" lvl="0" marL="457200" rtl="0">
              <a:spcBef>
                <a:spcPts val="0"/>
              </a:spcBef>
              <a:spcAft>
                <a:spcPts val="0"/>
              </a:spcAft>
              <a:buClr>
                <a:srgbClr val="666666"/>
              </a:buClr>
              <a:buSzPts val="1200"/>
              <a:buChar char="●"/>
            </a:pPr>
            <a:r>
              <a:rPr lang="en-GB" sz="1200">
                <a:solidFill>
                  <a:srgbClr val="666666"/>
                </a:solidFill>
              </a:rPr>
              <a:t>pawacc: Physical Activity with Accelerometers</a:t>
            </a:r>
          </a:p>
          <a:p>
            <a:pPr indent="-304800" lvl="0" marL="457200" rtl="0">
              <a:spcBef>
                <a:spcPts val="0"/>
              </a:spcBef>
              <a:spcAft>
                <a:spcPts val="0"/>
              </a:spcAft>
              <a:buClr>
                <a:srgbClr val="666666"/>
              </a:buClr>
              <a:buSzPts val="1200"/>
              <a:buChar char="●"/>
            </a:pPr>
            <a:r>
              <a:rPr lang="en-GB" sz="1200">
                <a:solidFill>
                  <a:srgbClr val="666666"/>
                </a:solidFill>
              </a:rPr>
              <a:t>PhysicalActivity: Process Physical Activity Accelerometer Data</a:t>
            </a:r>
          </a:p>
          <a:p>
            <a:pPr indent="-304800" lvl="0" marL="457200" rtl="0">
              <a:spcBef>
                <a:spcPts val="0"/>
              </a:spcBef>
              <a:spcAft>
                <a:spcPts val="0"/>
              </a:spcAft>
              <a:buClr>
                <a:srgbClr val="666666"/>
              </a:buClr>
              <a:buSzPts val="1200"/>
              <a:buChar char="●"/>
            </a:pPr>
            <a:r>
              <a:rPr lang="en-GB" sz="1200">
                <a:solidFill>
                  <a:srgbClr val="666666"/>
                </a:solidFill>
              </a:rPr>
              <a:t>acc: Exploring Accelerometer Data</a:t>
            </a:r>
          </a:p>
          <a:p>
            <a:pPr indent="-304800" lvl="0" marL="457200" rtl="0">
              <a:spcBef>
                <a:spcPts val="0"/>
              </a:spcBef>
              <a:spcAft>
                <a:spcPts val="0"/>
              </a:spcAft>
              <a:buClr>
                <a:srgbClr val="666666"/>
              </a:buClr>
              <a:buSzPts val="1200"/>
              <a:buChar char="●"/>
            </a:pPr>
            <a:r>
              <a:rPr lang="en-GB" sz="1200">
                <a:solidFill>
                  <a:srgbClr val="666666"/>
                </a:solidFill>
              </a:rPr>
              <a:t>accelerometry: Functions for Processing Minute-to-Minute Accelerometer Data</a:t>
            </a:r>
          </a:p>
          <a:p>
            <a:pPr indent="-304800" lvl="0" marL="457200" rtl="0">
              <a:spcBef>
                <a:spcPts val="0"/>
              </a:spcBef>
              <a:spcAft>
                <a:spcPts val="0"/>
              </a:spcAft>
              <a:buClr>
                <a:srgbClr val="666666"/>
              </a:buClr>
              <a:buSzPts val="1200"/>
              <a:buChar char="●"/>
            </a:pPr>
            <a:r>
              <a:rPr lang="en-GB" sz="1200">
                <a:solidFill>
                  <a:srgbClr val="666666"/>
                </a:solidFill>
              </a:rPr>
              <a:t>GGIR: Raw Accelerometer Data Analysis</a:t>
            </a:r>
          </a:p>
          <a:p>
            <a:pPr indent="-304800" lvl="0" marL="457200" rtl="0">
              <a:spcBef>
                <a:spcPts val="0"/>
              </a:spcBef>
              <a:spcAft>
                <a:spcPts val="0"/>
              </a:spcAft>
              <a:buClr>
                <a:srgbClr val="666666"/>
              </a:buClr>
              <a:buSzPts val="1200"/>
              <a:buChar char="●"/>
            </a:pPr>
            <a:r>
              <a:rPr lang="en-GB" sz="1200">
                <a:solidFill>
                  <a:srgbClr val="666666"/>
                </a:solidFill>
              </a:rPr>
              <a:t>HMMpa: Analysing accelerometer data using hidden Markov models</a:t>
            </a:r>
          </a:p>
          <a:p>
            <a:pPr indent="-304800" lvl="0" marL="457200" rtl="0">
              <a:spcBef>
                <a:spcPts val="0"/>
              </a:spcBef>
              <a:spcAft>
                <a:spcPts val="0"/>
              </a:spcAft>
              <a:buClr>
                <a:srgbClr val="666666"/>
              </a:buClr>
              <a:buSzPts val="1200"/>
              <a:buChar char="●"/>
            </a:pPr>
            <a:r>
              <a:rPr lang="en-GB" sz="1200">
                <a:solidFill>
                  <a:srgbClr val="666666"/>
                </a:solidFill>
              </a:rPr>
              <a:t>PAactivPAL: Summarize Daily Physical Activity from 'activPAL' Accelerometer Data</a:t>
            </a:r>
          </a:p>
          <a:p>
            <a:pPr indent="-304800" lvl="0" marL="457200" rtl="0">
              <a:spcBef>
                <a:spcPts val="0"/>
              </a:spcBef>
              <a:buClr>
                <a:srgbClr val="666666"/>
              </a:buClr>
              <a:buSzPts val="1200"/>
              <a:buChar char="●"/>
            </a:pPr>
            <a:r>
              <a:rPr lang="en-GB" sz="1200">
                <a:solidFill>
                  <a:srgbClr val="666666"/>
                </a:solidFill>
              </a:rPr>
              <a:t>accelmissing: Missing Value Imputation for Accelerometer Data</a:t>
            </a:r>
          </a:p>
          <a:p>
            <a:pPr lvl="0" rtl="0">
              <a:spcBef>
                <a:spcPts val="0"/>
              </a:spcBef>
              <a:buNone/>
            </a:pPr>
            <a:r>
              <a:rPr lang="en-GB"/>
              <a:t>ACTman</a:t>
            </a:r>
          </a:p>
        </p:txBody>
      </p:sp>
      <p:pic>
        <p:nvPicPr>
          <p:cNvPr id="621" name="Shape 621"/>
          <p:cNvPicPr preferRelativeResize="0"/>
          <p:nvPr/>
        </p:nvPicPr>
        <p:blipFill>
          <a:blip r:embed="rId3">
            <a:alphaModFix/>
          </a:blip>
          <a:stretch>
            <a:fillRect/>
          </a:stretch>
        </p:blipFill>
        <p:spPr>
          <a:xfrm>
            <a:off x="6429925" y="3840973"/>
            <a:ext cx="2714074" cy="13025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Shape 62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a:t>
            </a:r>
            <a:r>
              <a:rPr lang="en-GB"/>
              <a:t> 		</a:t>
            </a:r>
          </a:p>
        </p:txBody>
      </p:sp>
      <p:sp>
        <p:nvSpPr>
          <p:cNvPr id="627" name="Shape 627"/>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GB">
                <a:solidFill>
                  <a:srgbClr val="CC0000"/>
                </a:solidFill>
              </a:rPr>
              <a:t>Comparing Circadian analysis</a:t>
            </a:r>
            <a:r>
              <a:rPr lang="en-GB"/>
              <a:t> </a:t>
            </a:r>
            <a:r>
              <a:rPr lang="en-GB">
                <a:solidFill>
                  <a:srgbClr val="CC0000"/>
                </a:solidFill>
              </a:rPr>
              <a:t>results </a:t>
            </a:r>
            <a:r>
              <a:rPr lang="en-GB"/>
              <a:t>from 3 different actigraphy packages:</a:t>
            </a:r>
          </a:p>
          <a:p>
            <a:pPr indent="-342900" lvl="0" marL="457200" rtl="0">
              <a:spcBef>
                <a:spcPts val="0"/>
              </a:spcBef>
              <a:buSzPts val="1800"/>
              <a:buAutoNum type="arabicPeriod"/>
            </a:pPr>
            <a:r>
              <a:rPr lang="en-GB"/>
              <a:t>MotionWare (</a:t>
            </a:r>
            <a:r>
              <a:rPr lang="en-GB"/>
              <a:t>proprietary software)</a:t>
            </a:r>
          </a:p>
          <a:p>
            <a:pPr lvl="0" rtl="0">
              <a:spcBef>
                <a:spcPts val="0"/>
              </a:spcBef>
              <a:buNone/>
            </a:pPr>
            <a:r>
              <a:t/>
            </a:r>
            <a:endParaRPr/>
          </a:p>
          <a:p>
            <a:pPr indent="-342900" lvl="0" marL="457200" rtl="0">
              <a:spcBef>
                <a:spcPts val="0"/>
              </a:spcBef>
              <a:buSzPts val="1800"/>
              <a:buAutoNum type="arabicPeriod"/>
            </a:pPr>
            <a:r>
              <a:rPr lang="en-GB"/>
              <a:t>nparACT package (R)</a:t>
            </a:r>
          </a:p>
          <a:p>
            <a:pPr lvl="0" rtl="0">
              <a:spcBef>
                <a:spcPts val="0"/>
              </a:spcBef>
              <a:buNone/>
            </a:pPr>
            <a:r>
              <a:t/>
            </a:r>
            <a:endParaRPr/>
          </a:p>
          <a:p>
            <a:pPr indent="-342900" lvl="0" marL="457200" rtl="0">
              <a:spcBef>
                <a:spcPts val="0"/>
              </a:spcBef>
              <a:buSzPts val="1800"/>
              <a:buAutoNum type="arabicPeriod"/>
            </a:pPr>
            <a:r>
              <a:rPr lang="en-GB"/>
              <a:t>ACTman package (R)</a:t>
            </a:r>
          </a:p>
          <a:p>
            <a:pPr lvl="0" rtl="0">
              <a:spcBef>
                <a:spcPts val="0"/>
              </a:spcBef>
              <a:buNone/>
            </a:pPr>
            <a:r>
              <a:t/>
            </a:r>
            <a:endParaRPr/>
          </a:p>
        </p:txBody>
      </p:sp>
      <p:pic>
        <p:nvPicPr>
          <p:cNvPr id="628" name="Shape 628"/>
          <p:cNvPicPr preferRelativeResize="0"/>
          <p:nvPr/>
        </p:nvPicPr>
        <p:blipFill>
          <a:blip r:embed="rId3">
            <a:alphaModFix/>
          </a:blip>
          <a:stretch>
            <a:fillRect/>
          </a:stretch>
        </p:blipFill>
        <p:spPr>
          <a:xfrm>
            <a:off x="6429925" y="3840973"/>
            <a:ext cx="2714074" cy="13025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Shape 63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 		</a:t>
            </a:r>
          </a:p>
        </p:txBody>
      </p:sp>
      <p:sp>
        <p:nvSpPr>
          <p:cNvPr id="634" name="Shape 634"/>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457200" lvl="0" marL="914400" rtl="0">
              <a:spcBef>
                <a:spcPts val="0"/>
              </a:spcBef>
              <a:buNone/>
            </a:pPr>
            <a:r>
              <a:rPr lang="en-GB">
                <a:solidFill>
                  <a:srgbClr val="CC0000"/>
                </a:solidFill>
              </a:rPr>
              <a:t>M</a:t>
            </a:r>
            <a:r>
              <a:rPr lang="en-GB">
                <a:solidFill>
                  <a:srgbClr val="CC0000"/>
                </a:solidFill>
              </a:rPr>
              <a:t>otionWare </a:t>
            </a:r>
          </a:p>
          <a:p>
            <a:pPr lvl="0" rtl="0">
              <a:spcBef>
                <a:spcPts val="0"/>
              </a:spcBef>
              <a:buNone/>
            </a:pPr>
            <a:r>
              <a:t/>
            </a:r>
            <a:endParaRPr/>
          </a:p>
          <a:p>
            <a:pPr indent="-342900" lvl="0" marL="457200" rtl="0">
              <a:spcBef>
                <a:spcPts val="0"/>
              </a:spcBef>
              <a:spcAft>
                <a:spcPts val="0"/>
              </a:spcAft>
              <a:buSzPts val="1800"/>
              <a:buAutoNum type="arabicPeriod"/>
            </a:pPr>
            <a:r>
              <a:rPr lang="en-GB"/>
              <a:t>Open Motion File called: “Yoram - ACTman Example Data”</a:t>
            </a:r>
          </a:p>
          <a:p>
            <a:pPr indent="-342900" lvl="0" marL="457200" rtl="0">
              <a:spcBef>
                <a:spcPts val="0"/>
              </a:spcBef>
              <a:buSzPts val="1800"/>
              <a:buAutoNum type="arabicPeriod"/>
            </a:pPr>
            <a:r>
              <a:rPr lang="en-GB"/>
              <a:t>Select Period from “</a:t>
            </a:r>
            <a:r>
              <a:rPr lang="en-GB"/>
              <a:t>2017-07-06 00:00:00</a:t>
            </a:r>
            <a:r>
              <a:rPr lang="en-GB"/>
              <a:t>” to “</a:t>
            </a:r>
            <a:r>
              <a:rPr lang="en-GB"/>
              <a:t>2017-07-20 00:00:00</a:t>
            </a:r>
            <a:r>
              <a:rPr lang="en-GB"/>
              <a:t>”</a:t>
            </a:r>
          </a:p>
          <a:p>
            <a:pPr lvl="0" rtl="0">
              <a:spcBef>
                <a:spcPts val="0"/>
              </a:spcBef>
              <a:buNone/>
            </a:pPr>
            <a:r>
              <a:t/>
            </a:r>
            <a:endParaRPr/>
          </a:p>
          <a:p>
            <a:pPr lvl="0" rtl="0">
              <a:spcBef>
                <a:spcPts val="0"/>
              </a:spcBef>
              <a:buNone/>
            </a:pPr>
            <a:r>
              <a:t/>
            </a:r>
            <a:endParaRPr/>
          </a:p>
        </p:txBody>
      </p:sp>
      <p:pic>
        <p:nvPicPr>
          <p:cNvPr id="635" name="Shape 635"/>
          <p:cNvPicPr preferRelativeResize="0"/>
          <p:nvPr/>
        </p:nvPicPr>
        <p:blipFill>
          <a:blip r:embed="rId3">
            <a:alphaModFix/>
          </a:blip>
          <a:stretch>
            <a:fillRect/>
          </a:stretch>
        </p:blipFill>
        <p:spPr>
          <a:xfrm>
            <a:off x="428925" y="1152475"/>
            <a:ext cx="1114425" cy="1047750"/>
          </a:xfrm>
          <a:prstGeom prst="rect">
            <a:avLst/>
          </a:prstGeom>
          <a:noFill/>
          <a:ln>
            <a:noFill/>
          </a:ln>
        </p:spPr>
      </p:pic>
      <p:pic>
        <p:nvPicPr>
          <p:cNvPr id="636" name="Shape 636"/>
          <p:cNvPicPr preferRelativeResize="0"/>
          <p:nvPr/>
        </p:nvPicPr>
        <p:blipFill>
          <a:blip r:embed="rId4">
            <a:alphaModFix/>
          </a:blip>
          <a:stretch>
            <a:fillRect/>
          </a:stretch>
        </p:blipFill>
        <p:spPr>
          <a:xfrm>
            <a:off x="0" y="3076563"/>
            <a:ext cx="9144000" cy="20669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Shape 64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 		</a:t>
            </a:r>
          </a:p>
        </p:txBody>
      </p:sp>
      <p:sp>
        <p:nvSpPr>
          <p:cNvPr id="642" name="Shape 64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457200" lvl="0" marL="914400" rtl="0">
              <a:spcBef>
                <a:spcPts val="0"/>
              </a:spcBef>
              <a:buNone/>
            </a:pPr>
            <a:r>
              <a:rPr lang="en-GB">
                <a:solidFill>
                  <a:srgbClr val="CC0000"/>
                </a:solidFill>
              </a:rPr>
              <a:t>MotionWare </a:t>
            </a:r>
          </a:p>
          <a:p>
            <a:pPr lvl="0" rtl="0">
              <a:spcBef>
                <a:spcPts val="0"/>
              </a:spcBef>
              <a:buNone/>
            </a:pPr>
            <a:r>
              <a:t/>
            </a:r>
            <a:endParaRPr/>
          </a:p>
          <a:p>
            <a:pPr indent="-342900" lvl="0" marL="457200" rtl="0">
              <a:spcBef>
                <a:spcPts val="0"/>
              </a:spcBef>
              <a:buSzPts val="1800"/>
              <a:buAutoNum type="arabicPeriod"/>
            </a:pPr>
            <a:r>
              <a:rPr lang="en-GB"/>
              <a:t>Check whether you have selected the right period (!)</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643" name="Shape 643"/>
          <p:cNvPicPr preferRelativeResize="0"/>
          <p:nvPr/>
        </p:nvPicPr>
        <p:blipFill>
          <a:blip r:embed="rId3">
            <a:alphaModFix/>
          </a:blip>
          <a:stretch>
            <a:fillRect/>
          </a:stretch>
        </p:blipFill>
        <p:spPr>
          <a:xfrm>
            <a:off x="428925" y="1152475"/>
            <a:ext cx="1114425" cy="1047750"/>
          </a:xfrm>
          <a:prstGeom prst="rect">
            <a:avLst/>
          </a:prstGeom>
          <a:noFill/>
          <a:ln>
            <a:noFill/>
          </a:ln>
        </p:spPr>
      </p:pic>
      <p:pic>
        <p:nvPicPr>
          <p:cNvPr id="644" name="Shape 644"/>
          <p:cNvPicPr preferRelativeResize="0"/>
          <p:nvPr/>
        </p:nvPicPr>
        <p:blipFill>
          <a:blip r:embed="rId4">
            <a:alphaModFix/>
          </a:blip>
          <a:stretch>
            <a:fillRect/>
          </a:stretch>
        </p:blipFill>
        <p:spPr>
          <a:xfrm>
            <a:off x="0" y="2859942"/>
            <a:ext cx="9144001" cy="22835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628650" y="273844"/>
            <a:ext cx="7886700" cy="994172"/>
          </a:xfrm>
          <a:prstGeom prst="rect">
            <a:avLst/>
          </a:prstGeom>
          <a:noFill/>
          <a:ln>
            <a:noFill/>
          </a:ln>
        </p:spPr>
        <p:txBody>
          <a:bodyPr anchorCtr="0" anchor="ctr" bIns="34275" lIns="68575" rIns="68575" wrap="square" tIns="342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Why and when use pMA with ESM?</a:t>
            </a:r>
          </a:p>
        </p:txBody>
      </p:sp>
      <p:sp>
        <p:nvSpPr>
          <p:cNvPr id="177" name="Shape 177"/>
          <p:cNvSpPr txBox="1"/>
          <p:nvPr>
            <p:ph idx="1" type="body"/>
          </p:nvPr>
        </p:nvSpPr>
        <p:spPr>
          <a:xfrm>
            <a:off x="628650" y="1369226"/>
            <a:ext cx="7886700" cy="3724800"/>
          </a:xfrm>
          <a:prstGeom prst="rect">
            <a:avLst/>
          </a:prstGeom>
          <a:noFill/>
          <a:ln>
            <a:noFill/>
          </a:ln>
        </p:spPr>
        <p:txBody>
          <a:bodyPr anchorCtr="0" anchor="t" bIns="34275" lIns="68575" rIns="68575" wrap="square" tIns="34275">
            <a:noAutofit/>
          </a:bodyPr>
          <a:lstStyle/>
          <a:p>
            <a:pPr indent="-177800" lvl="0" marL="177800" marR="0" rtl="0" algn="l">
              <a:lnSpc>
                <a:spcPct val="90000"/>
              </a:lnSpc>
              <a:spcBef>
                <a:spcPts val="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Behaviour mechanisms related to activity?</a:t>
            </a:r>
          </a:p>
          <a:p>
            <a:pPr indent="-177800" lvl="0" marL="177800" marR="0" rtl="0" algn="l">
              <a:lnSpc>
                <a:spcPct val="9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Feelings/emotions related to the moment of movement/activity?</a:t>
            </a:r>
          </a:p>
          <a:p>
            <a:pPr indent="-177800" lvl="0" marL="177800" marR="0" rtl="0" algn="l">
              <a:lnSpc>
                <a:spcPct val="9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Different associations of pMA and ESM features?</a:t>
            </a:r>
          </a:p>
          <a:p>
            <a:pPr indent="-177800" lvl="0" marL="177800" marR="0" rtl="0" algn="l">
              <a:lnSpc>
                <a:spcPct val="9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Objective vs. subjective data in stress/activity?</a:t>
            </a:r>
          </a:p>
          <a:p>
            <a:pPr indent="-177800" lvl="0" marL="177800" marR="0" rtl="0" algn="l">
              <a:lnSpc>
                <a:spcPct val="90000"/>
              </a:lnSpc>
              <a:spcBef>
                <a:spcPts val="800"/>
              </a:spcBef>
              <a:spcAft>
                <a:spcPts val="0"/>
              </a:spcAft>
              <a:buClr>
                <a:schemeClr val="dk1"/>
              </a:buClr>
              <a:buSzPts val="2100"/>
              <a:buFont typeface="Arial"/>
              <a:buChar char="•"/>
            </a:pPr>
            <a:r>
              <a:rPr b="0" i="0" lang="en-GB" sz="2100" u="none" cap="none" strike="noStrike">
                <a:solidFill>
                  <a:schemeClr val="dk1"/>
                </a:solidFill>
                <a:latin typeface="Calibri"/>
                <a:ea typeface="Calibri"/>
                <a:cs typeface="Calibri"/>
                <a:sym typeface="Calibri"/>
              </a:rPr>
              <a:t>Methodological aspects?</a:t>
            </a:r>
          </a:p>
          <a:p>
            <a:pPr indent="-1778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39700" lvl="0" marL="6350" marR="0" rtl="0" algn="l">
              <a:lnSpc>
                <a:spcPct val="90000"/>
              </a:lnSpc>
              <a:spcBef>
                <a:spcPts val="800"/>
              </a:spcBef>
              <a:spcAft>
                <a:spcPts val="0"/>
              </a:spcAft>
              <a:buClr>
                <a:schemeClr val="dk1"/>
              </a:buClr>
              <a:buSzPts val="2100"/>
              <a:buFont typeface="Arial"/>
              <a:buNone/>
            </a:pPr>
            <a:r>
              <a:rPr b="0" i="0" lang="en-GB" sz="2100" u="none" cap="none" strike="noStrike">
                <a:solidFill>
                  <a:schemeClr val="dk1"/>
                </a:solidFill>
                <a:latin typeface="Calibri"/>
                <a:ea typeface="Calibri"/>
                <a:cs typeface="Calibri"/>
                <a:sym typeface="Calibri"/>
              </a:rPr>
              <a:t>=&gt; Lets brainstorm these later on in the discussion part!</a:t>
            </a:r>
          </a:p>
          <a:p>
            <a:pPr indent="-31115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Shape 64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 		</a:t>
            </a:r>
          </a:p>
        </p:txBody>
      </p:sp>
      <p:sp>
        <p:nvSpPr>
          <p:cNvPr id="650" name="Shape 650"/>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457200" lvl="0" marL="914400" rtl="0">
              <a:spcBef>
                <a:spcPts val="0"/>
              </a:spcBef>
              <a:buNone/>
            </a:pPr>
            <a:r>
              <a:rPr lang="en-GB">
                <a:solidFill>
                  <a:srgbClr val="CC0000"/>
                </a:solidFill>
              </a:rPr>
              <a:t>MotionWare </a:t>
            </a:r>
          </a:p>
          <a:p>
            <a:pPr lvl="0" rtl="0">
              <a:spcBef>
                <a:spcPts val="0"/>
              </a:spcBef>
              <a:buNone/>
            </a:pPr>
            <a:r>
              <a:t/>
            </a:r>
            <a:endParaRPr/>
          </a:p>
          <a:p>
            <a:pPr indent="-342900" lvl="0" marL="457200" rtl="0">
              <a:spcBef>
                <a:spcPts val="0"/>
              </a:spcBef>
              <a:buSzPts val="1800"/>
              <a:buAutoNum type="arabicPeriod"/>
            </a:pPr>
            <a:r>
              <a:rPr lang="en-GB"/>
              <a:t>Check out the Circadian Rhythm Analysis output.</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651" name="Shape 651"/>
          <p:cNvPicPr preferRelativeResize="0"/>
          <p:nvPr/>
        </p:nvPicPr>
        <p:blipFill>
          <a:blip r:embed="rId3">
            <a:alphaModFix/>
          </a:blip>
          <a:stretch>
            <a:fillRect/>
          </a:stretch>
        </p:blipFill>
        <p:spPr>
          <a:xfrm>
            <a:off x="428925" y="1152475"/>
            <a:ext cx="1114425" cy="1047750"/>
          </a:xfrm>
          <a:prstGeom prst="rect">
            <a:avLst/>
          </a:prstGeom>
          <a:noFill/>
          <a:ln>
            <a:noFill/>
          </a:ln>
        </p:spPr>
      </p:pic>
      <p:pic>
        <p:nvPicPr>
          <p:cNvPr id="652" name="Shape 652"/>
          <p:cNvPicPr preferRelativeResize="0"/>
          <p:nvPr/>
        </p:nvPicPr>
        <p:blipFill>
          <a:blip r:embed="rId4">
            <a:alphaModFix/>
          </a:blip>
          <a:stretch>
            <a:fillRect/>
          </a:stretch>
        </p:blipFill>
        <p:spPr>
          <a:xfrm>
            <a:off x="0" y="2907545"/>
            <a:ext cx="9144000" cy="223595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Shape 65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 		</a:t>
            </a:r>
          </a:p>
        </p:txBody>
      </p:sp>
      <p:sp>
        <p:nvSpPr>
          <p:cNvPr id="658" name="Shape 658"/>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solidFill>
                  <a:srgbClr val="CC0000"/>
                </a:solidFill>
              </a:rPr>
              <a:t>ACTman &amp; nparACT</a:t>
            </a:r>
          </a:p>
          <a:p>
            <a:pPr lvl="0" rtl="0">
              <a:spcBef>
                <a:spcPts val="0"/>
              </a:spcBef>
              <a:buNone/>
            </a:pPr>
            <a:r>
              <a:t/>
            </a:r>
            <a:endParaRPr>
              <a:solidFill>
                <a:srgbClr val="CC0000"/>
              </a:solidFill>
            </a:endParaRPr>
          </a:p>
          <a:p>
            <a:pPr indent="-342900" lvl="0" marL="457200" rtl="0">
              <a:spcBef>
                <a:spcPts val="0"/>
              </a:spcBef>
              <a:buSzPts val="1800"/>
              <a:buAutoNum type="arabicPeriod"/>
            </a:pPr>
            <a:r>
              <a:rPr lang="en-GB">
                <a:solidFill>
                  <a:srgbClr val="000000"/>
                </a:solidFill>
              </a:rPr>
              <a:t>Open R Studio by clicking on the icon</a:t>
            </a:r>
          </a:p>
          <a:p>
            <a:pPr indent="0" lvl="0" marL="457200" rtl="0">
              <a:spcBef>
                <a:spcPts val="0"/>
              </a:spcBef>
              <a:buNone/>
            </a:pPr>
            <a:r>
              <a:t/>
            </a:r>
            <a:endParaRPr>
              <a:solidFill>
                <a:srgbClr val="CC0000"/>
              </a:solidFill>
            </a:endParaRPr>
          </a:p>
          <a:p>
            <a:pPr lvl="0" rtl="0">
              <a:spcBef>
                <a:spcPts val="0"/>
              </a:spcBef>
              <a:buNone/>
            </a:pPr>
            <a:r>
              <a:t/>
            </a:r>
            <a:endParaRPr/>
          </a:p>
        </p:txBody>
      </p:sp>
      <p:pic>
        <p:nvPicPr>
          <p:cNvPr id="659" name="Shape 659"/>
          <p:cNvPicPr preferRelativeResize="0"/>
          <p:nvPr/>
        </p:nvPicPr>
        <p:blipFill>
          <a:blip r:embed="rId3">
            <a:alphaModFix/>
          </a:blip>
          <a:stretch>
            <a:fillRect/>
          </a:stretch>
        </p:blipFill>
        <p:spPr>
          <a:xfrm>
            <a:off x="6429925" y="3840973"/>
            <a:ext cx="2714074" cy="1302525"/>
          </a:xfrm>
          <a:prstGeom prst="rect">
            <a:avLst/>
          </a:prstGeom>
          <a:noFill/>
          <a:ln>
            <a:noFill/>
          </a:ln>
        </p:spPr>
      </p:pic>
      <p:pic>
        <p:nvPicPr>
          <p:cNvPr id="660" name="Shape 660"/>
          <p:cNvPicPr preferRelativeResize="0"/>
          <p:nvPr/>
        </p:nvPicPr>
        <p:blipFill>
          <a:blip r:embed="rId4">
            <a:alphaModFix/>
          </a:blip>
          <a:stretch>
            <a:fillRect/>
          </a:stretch>
        </p:blipFill>
        <p:spPr>
          <a:xfrm>
            <a:off x="920054" y="2771825"/>
            <a:ext cx="3166300" cy="23716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Shape 66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 		</a:t>
            </a:r>
          </a:p>
        </p:txBody>
      </p:sp>
      <p:sp>
        <p:nvSpPr>
          <p:cNvPr id="666" name="Shape 66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solidFill>
                  <a:srgbClr val="CC0000"/>
                </a:solidFill>
              </a:rPr>
              <a:t>ACTman &amp; nparACT</a:t>
            </a:r>
          </a:p>
          <a:p>
            <a:pPr indent="-342900" lvl="0" marL="457200" rtl="0">
              <a:spcBef>
                <a:spcPts val="0"/>
              </a:spcBef>
              <a:spcAft>
                <a:spcPts val="0"/>
              </a:spcAft>
              <a:buSzPts val="1800"/>
              <a:buAutoNum type="arabicPeriod"/>
            </a:pPr>
            <a:r>
              <a:rPr lang="en-GB">
                <a:solidFill>
                  <a:srgbClr val="000000"/>
                </a:solidFill>
              </a:rPr>
              <a:t>Fill in the right start- and end periods in ACTman.</a:t>
            </a:r>
          </a:p>
          <a:p>
            <a:pPr indent="-342900" lvl="0" marL="457200" rtl="0">
              <a:spcBef>
                <a:spcPts val="0"/>
              </a:spcBef>
              <a:buClr>
                <a:srgbClr val="000000"/>
              </a:buClr>
              <a:buSzPts val="1800"/>
              <a:buAutoNum type="arabicPeriod"/>
            </a:pPr>
            <a:r>
              <a:rPr lang="en-GB">
                <a:solidFill>
                  <a:srgbClr val="000000"/>
                </a:solidFill>
              </a:rPr>
              <a:t>Run the code (Ctrl + Enter).</a:t>
            </a:r>
          </a:p>
          <a:p>
            <a:pPr indent="0" lvl="0" marL="457200" rtl="0">
              <a:spcBef>
                <a:spcPts val="0"/>
              </a:spcBef>
              <a:buNone/>
            </a:pPr>
            <a:r>
              <a:t/>
            </a:r>
            <a:endParaRPr>
              <a:solidFill>
                <a:srgbClr val="CC0000"/>
              </a:solidFill>
            </a:endParaRPr>
          </a:p>
          <a:p>
            <a:pPr lvl="0" rtl="0">
              <a:spcBef>
                <a:spcPts val="0"/>
              </a:spcBef>
              <a:buNone/>
            </a:pPr>
            <a:r>
              <a:t/>
            </a:r>
            <a:endParaRPr/>
          </a:p>
        </p:txBody>
      </p:sp>
      <p:pic>
        <p:nvPicPr>
          <p:cNvPr id="667" name="Shape 667"/>
          <p:cNvPicPr preferRelativeResize="0"/>
          <p:nvPr/>
        </p:nvPicPr>
        <p:blipFill>
          <a:blip r:embed="rId3">
            <a:alphaModFix/>
          </a:blip>
          <a:stretch>
            <a:fillRect/>
          </a:stretch>
        </p:blipFill>
        <p:spPr>
          <a:xfrm>
            <a:off x="6567650" y="3907075"/>
            <a:ext cx="2576351" cy="1236425"/>
          </a:xfrm>
          <a:prstGeom prst="rect">
            <a:avLst/>
          </a:prstGeom>
          <a:noFill/>
          <a:ln>
            <a:noFill/>
          </a:ln>
        </p:spPr>
      </p:pic>
      <p:pic>
        <p:nvPicPr>
          <p:cNvPr id="668" name="Shape 668"/>
          <p:cNvPicPr preferRelativeResize="0"/>
          <p:nvPr/>
        </p:nvPicPr>
        <p:blipFill>
          <a:blip r:embed="rId4">
            <a:alphaModFix/>
          </a:blip>
          <a:stretch>
            <a:fillRect/>
          </a:stretch>
        </p:blipFill>
        <p:spPr>
          <a:xfrm>
            <a:off x="-12" y="2345600"/>
            <a:ext cx="7686675" cy="1752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Shape 67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Comparison of Actigraphy Software 		</a:t>
            </a:r>
          </a:p>
        </p:txBody>
      </p:sp>
      <p:sp>
        <p:nvSpPr>
          <p:cNvPr id="674" name="Shape 674"/>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GB">
                <a:solidFill>
                  <a:srgbClr val="CC0000"/>
                </a:solidFill>
              </a:rPr>
              <a:t>ACTman &amp; nparACT</a:t>
            </a:r>
          </a:p>
          <a:p>
            <a:pPr indent="-342900" lvl="0" marL="457200" rtl="0">
              <a:spcBef>
                <a:spcPts val="0"/>
              </a:spcBef>
              <a:buSzPts val="1800"/>
              <a:buAutoNum type="arabicPeriod"/>
            </a:pPr>
            <a:r>
              <a:rPr lang="en-GB">
                <a:solidFill>
                  <a:srgbClr val="000000"/>
                </a:solidFill>
              </a:rPr>
              <a:t>Check out and compare the Circadian Rhythm Analysis Results! </a:t>
            </a:r>
          </a:p>
          <a:p>
            <a:pPr indent="0" lvl="0" marL="457200" rtl="0">
              <a:spcBef>
                <a:spcPts val="0"/>
              </a:spcBef>
              <a:buNone/>
            </a:pPr>
            <a:r>
              <a:t/>
            </a:r>
            <a:endParaRPr>
              <a:solidFill>
                <a:srgbClr val="CC0000"/>
              </a:solidFill>
            </a:endParaRPr>
          </a:p>
          <a:p>
            <a:pPr lvl="0" rtl="0">
              <a:spcBef>
                <a:spcPts val="0"/>
              </a:spcBef>
              <a:buNone/>
            </a:pPr>
            <a:r>
              <a:t/>
            </a:r>
            <a:endParaRPr/>
          </a:p>
        </p:txBody>
      </p:sp>
      <p:pic>
        <p:nvPicPr>
          <p:cNvPr id="675" name="Shape 675"/>
          <p:cNvPicPr preferRelativeResize="0"/>
          <p:nvPr/>
        </p:nvPicPr>
        <p:blipFill>
          <a:blip r:embed="rId3">
            <a:alphaModFix/>
          </a:blip>
          <a:stretch>
            <a:fillRect/>
          </a:stretch>
        </p:blipFill>
        <p:spPr>
          <a:xfrm>
            <a:off x="6429925" y="3840973"/>
            <a:ext cx="2714074" cy="1302525"/>
          </a:xfrm>
          <a:prstGeom prst="rect">
            <a:avLst/>
          </a:prstGeom>
          <a:noFill/>
          <a:ln>
            <a:noFill/>
          </a:ln>
        </p:spPr>
      </p:pic>
      <p:pic>
        <p:nvPicPr>
          <p:cNvPr id="676" name="Shape 676"/>
          <p:cNvPicPr preferRelativeResize="0"/>
          <p:nvPr/>
        </p:nvPicPr>
        <p:blipFill>
          <a:blip r:embed="rId4">
            <a:alphaModFix/>
          </a:blip>
          <a:stretch>
            <a:fillRect/>
          </a:stretch>
        </p:blipFill>
        <p:spPr>
          <a:xfrm>
            <a:off x="0" y="2389175"/>
            <a:ext cx="9144000" cy="1451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Shape 68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Done Early?</a:t>
            </a:r>
            <a:r>
              <a:rPr lang="en-GB"/>
              <a:t> 		</a:t>
            </a:r>
          </a:p>
        </p:txBody>
      </p:sp>
      <p:sp>
        <p:nvSpPr>
          <p:cNvPr id="682" name="Shape 68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0" lvl="0" marL="0" rtl="0">
              <a:spcBef>
                <a:spcPts val="0"/>
              </a:spcBef>
              <a:buNone/>
            </a:pPr>
            <a:r>
              <a:rPr lang="en-GB">
                <a:solidFill>
                  <a:srgbClr val="CC0000"/>
                </a:solidFill>
              </a:rPr>
              <a:t>More Fun Questions to Explore:</a:t>
            </a:r>
          </a:p>
          <a:p>
            <a:pPr indent="-342900" lvl="0" marL="457200" rtl="0">
              <a:spcBef>
                <a:spcPts val="0"/>
              </a:spcBef>
              <a:buSzPts val="1800"/>
              <a:buAutoNum type="arabicPeriod"/>
            </a:pPr>
            <a:r>
              <a:rPr lang="en-GB"/>
              <a:t>Explore Sleep- and Activity Analyses in MotionWare.</a:t>
            </a:r>
          </a:p>
          <a:p>
            <a:pPr lvl="0" rtl="0">
              <a:spcBef>
                <a:spcPts val="0"/>
              </a:spcBef>
              <a:buNone/>
            </a:pPr>
            <a:r>
              <a:t/>
            </a:r>
            <a:endParaRPr/>
          </a:p>
          <a:p>
            <a:pPr indent="-342900" lvl="0" marL="457200" rtl="0">
              <a:spcBef>
                <a:spcPts val="0"/>
              </a:spcBef>
              <a:buSzPts val="1800"/>
              <a:buAutoNum type="arabicPeriod"/>
            </a:pPr>
            <a:r>
              <a:rPr lang="en-GB"/>
              <a:t>Using ACTman </a:t>
            </a:r>
            <a:r>
              <a:rPr i="1" lang="en-GB"/>
              <a:t>Moving Window </a:t>
            </a:r>
            <a:r>
              <a:rPr lang="en-GB"/>
              <a:t>functionality.</a:t>
            </a:r>
          </a:p>
          <a:p>
            <a:pPr lvl="0" rtl="0">
              <a:spcBef>
                <a:spcPts val="0"/>
              </a:spcBef>
              <a:buNone/>
            </a:pPr>
            <a:r>
              <a:t/>
            </a:r>
            <a:endParaRPr/>
          </a:p>
          <a:p>
            <a:pPr indent="-342900" lvl="0" marL="457200" rtl="0">
              <a:spcBef>
                <a:spcPts val="0"/>
              </a:spcBef>
              <a:buSzPts val="1800"/>
              <a:buAutoNum type="arabicPeriod"/>
            </a:pPr>
            <a:r>
              <a:rPr lang="en-GB"/>
              <a:t>Compare different periods.</a:t>
            </a:r>
          </a:p>
          <a:p>
            <a:pPr lvl="0" rtl="0">
              <a:spcBef>
                <a:spcPts val="0"/>
              </a:spcBef>
              <a:buNone/>
            </a:pPr>
            <a:r>
              <a:t/>
            </a:r>
            <a:endParaRPr/>
          </a:p>
          <a:p>
            <a:pPr lvl="0" rtl="0">
              <a:spcBef>
                <a:spcPts val="0"/>
              </a:spcBef>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Shape 68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GB"/>
              <a:t>Room for Discussion</a:t>
            </a:r>
          </a:p>
        </p:txBody>
      </p:sp>
      <p:pic>
        <p:nvPicPr>
          <p:cNvPr id="688" name="Shape 688"/>
          <p:cNvPicPr preferRelativeResize="0"/>
          <p:nvPr/>
        </p:nvPicPr>
        <p:blipFill>
          <a:blip r:embed="rId3">
            <a:alphaModFix/>
          </a:blip>
          <a:stretch>
            <a:fillRect/>
          </a:stretch>
        </p:blipFill>
        <p:spPr>
          <a:xfrm>
            <a:off x="1536738" y="1322525"/>
            <a:ext cx="6070519" cy="3820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2946548" y="2134541"/>
            <a:ext cx="3092745" cy="994172"/>
          </a:xfrm>
          <a:prstGeom prst="rect">
            <a:avLst/>
          </a:prstGeom>
          <a:noFill/>
          <a:ln>
            <a:noFill/>
          </a:ln>
        </p:spPr>
        <p:txBody>
          <a:bodyPr anchorCtr="0" anchor="ctr" bIns="68575" lIns="68575" rIns="68575" wrap="square" tIns="68575">
            <a:noAutofit/>
          </a:bodyPr>
          <a:lstStyle/>
          <a:p>
            <a:pPr indent="-209550" lvl="0" marL="0" marR="0" rtl="0" algn="l">
              <a:lnSpc>
                <a:spcPct val="90000"/>
              </a:lnSpc>
              <a:spcBef>
                <a:spcPts val="0"/>
              </a:spcBef>
              <a:spcAft>
                <a:spcPts val="0"/>
              </a:spcAft>
              <a:buClr>
                <a:schemeClr val="dk1"/>
              </a:buClr>
              <a:buSzPts val="3300"/>
              <a:buFont typeface="Calibri"/>
              <a:buNone/>
            </a:pPr>
            <a:r>
              <a:rPr b="0" i="0" lang="en-GB" sz="3300" u="none" cap="none" strike="noStrike">
                <a:solidFill>
                  <a:schemeClr val="dk1"/>
                </a:solidFill>
                <a:latin typeface="Calibri"/>
                <a:ea typeface="Calibri"/>
                <a:cs typeface="Calibri"/>
                <a:sym typeface="Calibri"/>
              </a:rPr>
              <a:t>Device selection</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p:nvPr/>
        </p:nvSpPr>
        <p:spPr>
          <a:xfrm rot="-6181730">
            <a:off x="3709217" y="-621069"/>
            <a:ext cx="921739" cy="3742942"/>
          </a:xfrm>
          <a:prstGeom prst="curvedLeftArrow">
            <a:avLst>
              <a:gd fmla="val 25000" name="adj1"/>
              <a:gd fmla="val 50000" name="adj2"/>
              <a:gd fmla="val 25000" name="adj3"/>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88" name="Shape 188"/>
          <p:cNvGrpSpPr/>
          <p:nvPr/>
        </p:nvGrpSpPr>
        <p:grpSpPr>
          <a:xfrm>
            <a:off x="595279" y="382266"/>
            <a:ext cx="4060312" cy="4060312"/>
            <a:chOff x="1017843" y="1843"/>
            <a:chExt cx="4060312" cy="4060312"/>
          </a:xfrm>
        </p:grpSpPr>
        <p:sp>
          <p:nvSpPr>
            <p:cNvPr id="189" name="Shape 189"/>
            <p:cNvSpPr/>
            <p:nvPr/>
          </p:nvSpPr>
          <p:spPr>
            <a:xfrm>
              <a:off x="1485285" y="469285"/>
              <a:ext cx="3125428" cy="3125428"/>
            </a:xfrm>
            <a:prstGeom prst="blockArc">
              <a:avLst>
                <a:gd fmla="val 10800000" name="adj1"/>
                <a:gd fmla="val 16200000" name="adj2"/>
                <a:gd fmla="val 4642" name="adj3"/>
              </a:avLst>
            </a:prstGeom>
            <a:solidFill>
              <a:srgbClr val="B3CAE7"/>
            </a:solidFill>
            <a:ln>
              <a:noFill/>
            </a:ln>
          </p:spPr>
          <p:txBody>
            <a:bodyPr anchorCtr="0" anchor="ctr" bIns="91425" lIns="91425" rIns="91425" wrap="square" tIns="91425">
              <a:noAutofit/>
            </a:bodyPr>
            <a:lstStyle/>
            <a:p>
              <a:pPr lvl="0">
                <a:spcBef>
                  <a:spcPts val="0"/>
                </a:spcBef>
                <a:buNone/>
              </a:pPr>
              <a:r>
                <a:t/>
              </a:r>
              <a:endParaRPr/>
            </a:p>
          </p:txBody>
        </p:sp>
        <p:sp>
          <p:nvSpPr>
            <p:cNvPr id="190" name="Shape 190"/>
            <p:cNvSpPr/>
            <p:nvPr/>
          </p:nvSpPr>
          <p:spPr>
            <a:xfrm>
              <a:off x="1485285" y="469285"/>
              <a:ext cx="3125428" cy="3125428"/>
            </a:xfrm>
            <a:prstGeom prst="blockArc">
              <a:avLst>
                <a:gd fmla="val 5400000" name="adj1"/>
                <a:gd fmla="val 10800000" name="adj2"/>
                <a:gd fmla="val 4642" name="adj3"/>
              </a:avLst>
            </a:prstGeom>
            <a:solidFill>
              <a:srgbClr val="B3CAE7"/>
            </a:solidFill>
            <a:ln>
              <a:noFill/>
            </a:ln>
          </p:spPr>
          <p:txBody>
            <a:bodyPr anchorCtr="0" anchor="ctr" bIns="91425" lIns="91425" rIns="91425" wrap="square" tIns="91425">
              <a:noAutofit/>
            </a:bodyPr>
            <a:lstStyle/>
            <a:p>
              <a:pPr lvl="0">
                <a:spcBef>
                  <a:spcPts val="0"/>
                </a:spcBef>
                <a:buNone/>
              </a:pPr>
              <a:r>
                <a:t/>
              </a:r>
              <a:endParaRPr/>
            </a:p>
          </p:txBody>
        </p:sp>
        <p:sp>
          <p:nvSpPr>
            <p:cNvPr id="191" name="Shape 191"/>
            <p:cNvSpPr/>
            <p:nvPr/>
          </p:nvSpPr>
          <p:spPr>
            <a:xfrm>
              <a:off x="1485285" y="469285"/>
              <a:ext cx="3125428" cy="3125428"/>
            </a:xfrm>
            <a:prstGeom prst="blockArc">
              <a:avLst>
                <a:gd fmla="val 0" name="adj1"/>
                <a:gd fmla="val 5400000" name="adj2"/>
                <a:gd fmla="val 4642" name="adj3"/>
              </a:avLst>
            </a:prstGeom>
            <a:solidFill>
              <a:srgbClr val="B3CAE7"/>
            </a:solidFill>
            <a:ln>
              <a:noFill/>
            </a:ln>
          </p:spPr>
          <p:txBody>
            <a:bodyPr anchorCtr="0" anchor="ctr" bIns="91425" lIns="91425" rIns="91425" wrap="square" tIns="91425">
              <a:noAutofit/>
            </a:bodyPr>
            <a:lstStyle/>
            <a:p>
              <a:pPr lvl="0">
                <a:spcBef>
                  <a:spcPts val="0"/>
                </a:spcBef>
                <a:buNone/>
              </a:pPr>
              <a:r>
                <a:t/>
              </a:r>
              <a:endParaRPr/>
            </a:p>
          </p:txBody>
        </p:sp>
        <p:sp>
          <p:nvSpPr>
            <p:cNvPr id="192" name="Shape 192"/>
            <p:cNvSpPr/>
            <p:nvPr/>
          </p:nvSpPr>
          <p:spPr>
            <a:xfrm>
              <a:off x="1485285" y="469285"/>
              <a:ext cx="3125428" cy="3125428"/>
            </a:xfrm>
            <a:prstGeom prst="blockArc">
              <a:avLst>
                <a:gd fmla="val 16200000" name="adj1"/>
                <a:gd fmla="val 0" name="adj2"/>
                <a:gd fmla="val 4642" name="adj3"/>
              </a:avLst>
            </a:prstGeom>
            <a:solidFill>
              <a:srgbClr val="B3CAE7"/>
            </a:solidFill>
            <a:ln>
              <a:noFill/>
            </a:ln>
          </p:spPr>
          <p:txBody>
            <a:bodyPr anchorCtr="0" anchor="ctr" bIns="91425" lIns="91425" rIns="91425" wrap="square" tIns="91425">
              <a:noAutofit/>
            </a:bodyPr>
            <a:lstStyle/>
            <a:p>
              <a:pPr lvl="0">
                <a:spcBef>
                  <a:spcPts val="0"/>
                </a:spcBef>
                <a:buNone/>
              </a:pPr>
              <a:r>
                <a:t/>
              </a:r>
              <a:endParaRPr/>
            </a:p>
          </p:txBody>
        </p:sp>
        <p:sp>
          <p:nvSpPr>
            <p:cNvPr id="193" name="Shape 193"/>
            <p:cNvSpPr/>
            <p:nvPr/>
          </p:nvSpPr>
          <p:spPr>
            <a:xfrm>
              <a:off x="2308999" y="1237711"/>
              <a:ext cx="1439167" cy="1439167"/>
            </a:xfrm>
            <a:prstGeom prst="ellipse">
              <a:avLst/>
            </a:prstGeom>
            <a:solidFill>
              <a:srgbClr val="599BD5"/>
            </a:solidFill>
            <a:ln cap="flat" cmpd="sng" w="25400">
              <a:solidFill>
                <a:schemeClr val="lt1"/>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94" name="Shape 194"/>
            <p:cNvSpPr txBox="1"/>
            <p:nvPr/>
          </p:nvSpPr>
          <p:spPr>
            <a:xfrm>
              <a:off x="2519760" y="1448472"/>
              <a:ext cx="1017645" cy="1017645"/>
            </a:xfrm>
            <a:prstGeom prst="rect">
              <a:avLst/>
            </a:prstGeom>
            <a:noFill/>
            <a:ln>
              <a:noFill/>
            </a:ln>
          </p:spPr>
          <p:txBody>
            <a:bodyPr anchorCtr="0" anchor="ctr" bIns="22850" lIns="22850" rIns="22850" wrap="square" tIns="22850">
              <a:noAutofit/>
            </a:bodyPr>
            <a:lstStyle/>
            <a:p>
              <a:pPr indent="-114300" lvl="0" marL="0" marR="0" rtl="0" algn="ctr">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Arial"/>
                  <a:ea typeface="Arial"/>
                  <a:cs typeface="Arial"/>
                  <a:sym typeface="Arial"/>
                </a:rPr>
                <a:t>List of devices</a:t>
              </a:r>
            </a:p>
          </p:txBody>
        </p:sp>
        <p:sp>
          <p:nvSpPr>
            <p:cNvPr id="195" name="Shape 195"/>
            <p:cNvSpPr/>
            <p:nvPr/>
          </p:nvSpPr>
          <p:spPr>
            <a:xfrm>
              <a:off x="2544291" y="1843"/>
              <a:ext cx="1007417" cy="1007417"/>
            </a:xfrm>
            <a:prstGeom prst="ellipse">
              <a:avLst/>
            </a:prstGeom>
            <a:solidFill>
              <a:srgbClr val="599BD5"/>
            </a:solidFill>
            <a:ln cap="flat" cmpd="sng" w="25400">
              <a:solidFill>
                <a:schemeClr val="lt1"/>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96" name="Shape 196"/>
            <p:cNvSpPr txBox="1"/>
            <p:nvPr/>
          </p:nvSpPr>
          <p:spPr>
            <a:xfrm>
              <a:off x="2691824" y="149376"/>
              <a:ext cx="712351" cy="712351"/>
            </a:xfrm>
            <a:prstGeom prst="rect">
              <a:avLst/>
            </a:prstGeom>
            <a:noFill/>
            <a:ln>
              <a:noFill/>
            </a:ln>
          </p:spPr>
          <p:txBody>
            <a:bodyPr anchorCtr="0" anchor="ctr" bIns="22850" lIns="22850" rIns="22850" wrap="square" tIns="22850">
              <a:noAutofit/>
            </a:bodyPr>
            <a:lstStyle/>
            <a:p>
              <a:pPr indent="-114300" lvl="0" marL="0" marR="0" rtl="0" algn="ctr">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Arial"/>
                  <a:ea typeface="Arial"/>
                  <a:cs typeface="Arial"/>
                  <a:sym typeface="Arial"/>
                </a:rPr>
                <a:t>Goals</a:t>
              </a:r>
            </a:p>
          </p:txBody>
        </p:sp>
        <p:sp>
          <p:nvSpPr>
            <p:cNvPr id="197" name="Shape 197"/>
            <p:cNvSpPr/>
            <p:nvPr/>
          </p:nvSpPr>
          <p:spPr>
            <a:xfrm>
              <a:off x="4070738" y="1528291"/>
              <a:ext cx="1007417" cy="1007417"/>
            </a:xfrm>
            <a:prstGeom prst="ellipse">
              <a:avLst/>
            </a:prstGeom>
            <a:solidFill>
              <a:srgbClr val="599BD5"/>
            </a:solidFill>
            <a:ln cap="flat" cmpd="sng" w="25400">
              <a:solidFill>
                <a:schemeClr val="lt1"/>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98" name="Shape 198"/>
            <p:cNvSpPr txBox="1"/>
            <p:nvPr/>
          </p:nvSpPr>
          <p:spPr>
            <a:xfrm>
              <a:off x="4218271" y="1675824"/>
              <a:ext cx="712351" cy="712351"/>
            </a:xfrm>
            <a:prstGeom prst="rect">
              <a:avLst/>
            </a:prstGeom>
            <a:noFill/>
            <a:ln>
              <a:noFill/>
            </a:ln>
          </p:spPr>
          <p:txBody>
            <a:bodyPr anchorCtr="0" anchor="ctr" bIns="22850" lIns="22850" rIns="22850" wrap="square" tIns="22850">
              <a:noAutofit/>
            </a:bodyPr>
            <a:lstStyle/>
            <a:p>
              <a:pPr indent="-114300" lvl="0" marL="0" marR="0" rtl="0" algn="ctr">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Arial"/>
                  <a:ea typeface="Arial"/>
                  <a:cs typeface="Arial"/>
                  <a:sym typeface="Arial"/>
                </a:rPr>
                <a:t>User </a:t>
              </a:r>
            </a:p>
          </p:txBody>
        </p:sp>
        <p:sp>
          <p:nvSpPr>
            <p:cNvPr id="199" name="Shape 199"/>
            <p:cNvSpPr/>
            <p:nvPr/>
          </p:nvSpPr>
          <p:spPr>
            <a:xfrm>
              <a:off x="2544291" y="3054738"/>
              <a:ext cx="1007417" cy="1007417"/>
            </a:xfrm>
            <a:prstGeom prst="ellipse">
              <a:avLst/>
            </a:prstGeom>
            <a:solidFill>
              <a:srgbClr val="599BD5"/>
            </a:solidFill>
            <a:ln cap="flat" cmpd="sng" w="25400">
              <a:solidFill>
                <a:schemeClr val="lt1"/>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00" name="Shape 200"/>
            <p:cNvSpPr txBox="1"/>
            <p:nvPr/>
          </p:nvSpPr>
          <p:spPr>
            <a:xfrm>
              <a:off x="2691824" y="3202271"/>
              <a:ext cx="712351" cy="712351"/>
            </a:xfrm>
            <a:prstGeom prst="rect">
              <a:avLst/>
            </a:prstGeom>
            <a:noFill/>
            <a:ln>
              <a:noFill/>
            </a:ln>
          </p:spPr>
          <p:txBody>
            <a:bodyPr anchorCtr="0" anchor="ctr" bIns="22850" lIns="22850" rIns="22850" wrap="square" tIns="22850">
              <a:noAutofit/>
            </a:bodyPr>
            <a:lstStyle/>
            <a:p>
              <a:pPr indent="-114300" lvl="0" marL="0" marR="0" rtl="0" algn="ctr">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Arial"/>
                  <a:ea typeface="Arial"/>
                  <a:cs typeface="Arial"/>
                  <a:sym typeface="Arial"/>
                </a:rPr>
                <a:t>Study</a:t>
              </a:r>
            </a:p>
          </p:txBody>
        </p:sp>
        <p:sp>
          <p:nvSpPr>
            <p:cNvPr id="201" name="Shape 201"/>
            <p:cNvSpPr/>
            <p:nvPr/>
          </p:nvSpPr>
          <p:spPr>
            <a:xfrm>
              <a:off x="1017843" y="1528291"/>
              <a:ext cx="1007417" cy="1007417"/>
            </a:xfrm>
            <a:prstGeom prst="ellipse">
              <a:avLst/>
            </a:prstGeom>
            <a:solidFill>
              <a:srgbClr val="599BD5"/>
            </a:solidFill>
            <a:ln cap="flat" cmpd="sng" w="25400">
              <a:solidFill>
                <a:schemeClr val="lt1"/>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02" name="Shape 202"/>
            <p:cNvSpPr txBox="1"/>
            <p:nvPr/>
          </p:nvSpPr>
          <p:spPr>
            <a:xfrm>
              <a:off x="1165376" y="1675824"/>
              <a:ext cx="712351" cy="712351"/>
            </a:xfrm>
            <a:prstGeom prst="rect">
              <a:avLst/>
            </a:prstGeom>
            <a:noFill/>
            <a:ln>
              <a:noFill/>
            </a:ln>
          </p:spPr>
          <p:txBody>
            <a:bodyPr anchorCtr="0" anchor="ctr" bIns="22850" lIns="22850" rIns="22850" wrap="square" tIns="22850">
              <a:noAutofit/>
            </a:bodyPr>
            <a:lstStyle/>
            <a:p>
              <a:pPr indent="-114300" lvl="0" marL="0" marR="0" rtl="0" algn="ctr">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Arial"/>
                  <a:ea typeface="Arial"/>
                  <a:cs typeface="Arial"/>
                  <a:sym typeface="Arial"/>
                </a:rPr>
                <a:t>Data</a:t>
              </a:r>
            </a:p>
          </p:txBody>
        </p:sp>
      </p:grpSp>
      <p:sp>
        <p:nvSpPr>
          <p:cNvPr id="203" name="Shape 203"/>
          <p:cNvSpPr txBox="1"/>
          <p:nvPr/>
        </p:nvSpPr>
        <p:spPr>
          <a:xfrm>
            <a:off x="4315703" y="1357915"/>
            <a:ext cx="2852063" cy="369332"/>
          </a:xfrm>
          <a:prstGeom prst="rect">
            <a:avLst/>
          </a:prstGeom>
          <a:noFill/>
          <a:ln>
            <a:noFill/>
          </a:ln>
        </p:spPr>
        <p:txBody>
          <a:bodyPr anchorCtr="0" anchor="t" bIns="45700" lIns="91425" rIns="91425" wrap="square" tIns="45700">
            <a:noAutofit/>
          </a:bodyPr>
          <a:lstStyle/>
          <a:p>
            <a:pPr indent="-11430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Device testing &amp; feedback</a:t>
            </a:r>
          </a:p>
        </p:txBody>
      </p:sp>
      <p:sp>
        <p:nvSpPr>
          <p:cNvPr id="204" name="Shape 204"/>
          <p:cNvSpPr/>
          <p:nvPr/>
        </p:nvSpPr>
        <p:spPr>
          <a:xfrm rot="4478348">
            <a:off x="3956890" y="1016832"/>
            <a:ext cx="1157264" cy="3646517"/>
          </a:xfrm>
          <a:prstGeom prst="curvedLeftArrow">
            <a:avLst>
              <a:gd fmla="val 25000" name="adj1"/>
              <a:gd fmla="val 50000" name="adj2"/>
              <a:gd fmla="val 25000" name="adj3"/>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5" name="Shape 205"/>
          <p:cNvSpPr txBox="1"/>
          <p:nvPr/>
        </p:nvSpPr>
        <p:spPr>
          <a:xfrm>
            <a:off x="7000857" y="2656791"/>
            <a:ext cx="1864613" cy="369332"/>
          </a:xfrm>
          <a:prstGeom prst="rect">
            <a:avLst/>
          </a:prstGeom>
          <a:noFill/>
          <a:ln>
            <a:noFill/>
          </a:ln>
        </p:spPr>
        <p:txBody>
          <a:bodyPr anchorCtr="0" anchor="t" bIns="45700" lIns="91425" rIns="91425" wrap="square" tIns="45700">
            <a:noAutofit/>
          </a:bodyPr>
          <a:lstStyle/>
          <a:p>
            <a:pPr indent="-11430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Device selection</a:t>
            </a:r>
          </a:p>
        </p:txBody>
      </p:sp>
      <p:sp>
        <p:nvSpPr>
          <p:cNvPr id="206" name="Shape 206"/>
          <p:cNvSpPr/>
          <p:nvPr/>
        </p:nvSpPr>
        <p:spPr>
          <a:xfrm rot="5400000">
            <a:off x="7193544" y="1469579"/>
            <a:ext cx="813816" cy="868680"/>
          </a:xfrm>
          <a:prstGeom prst="bentArrow">
            <a:avLst>
              <a:gd fmla="val 25000" name="adj1"/>
              <a:gd fmla="val 25000" name="adj2"/>
              <a:gd fmla="val 25000" name="adj3"/>
              <a:gd fmla="val 43750" name="adj4"/>
            </a:avLst>
          </a:prstGeom>
          <a:solidFill>
            <a:schemeClr val="accent1"/>
          </a:solidFill>
          <a:ln cap="flat" cmpd="sng" w="25400">
            <a:solidFill>
              <a:srgbClr val="42719B"/>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 name="Shape 207"/>
          <p:cNvSpPr/>
          <p:nvPr/>
        </p:nvSpPr>
        <p:spPr>
          <a:xfrm>
            <a:off x="1470419" y="2205930"/>
            <a:ext cx="599768" cy="412982"/>
          </a:xfrm>
          <a:prstGeom prst="leftRightArrow">
            <a:avLst>
              <a:gd fmla="val 50000" name="adj1"/>
              <a:gd fmla="val 50000" name="adj2"/>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8" name="Shape 208"/>
          <p:cNvSpPr/>
          <p:nvPr/>
        </p:nvSpPr>
        <p:spPr>
          <a:xfrm rot="-5400000">
            <a:off x="2357299" y="3076378"/>
            <a:ext cx="599768" cy="412982"/>
          </a:xfrm>
          <a:prstGeom prst="leftRightArrow">
            <a:avLst>
              <a:gd fmla="val 50000" name="adj1"/>
              <a:gd fmla="val 50000" name="adj2"/>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 name="Shape 209"/>
          <p:cNvSpPr/>
          <p:nvPr/>
        </p:nvSpPr>
        <p:spPr>
          <a:xfrm rot="-5400000">
            <a:off x="2357299" y="1292777"/>
            <a:ext cx="599768" cy="412982"/>
          </a:xfrm>
          <a:prstGeom prst="leftRightArrow">
            <a:avLst>
              <a:gd fmla="val 50000" name="adj1"/>
              <a:gd fmla="val 50000" name="adj2"/>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0" name="Shape 210"/>
          <p:cNvSpPr/>
          <p:nvPr/>
        </p:nvSpPr>
        <p:spPr>
          <a:xfrm>
            <a:off x="3139020" y="2196521"/>
            <a:ext cx="599768" cy="412982"/>
          </a:xfrm>
          <a:prstGeom prst="leftRightArrow">
            <a:avLst>
              <a:gd fmla="val 50000" name="adj1"/>
              <a:gd fmla="val 50000" name="adj2"/>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id="215" name="Shape 215"/>
          <p:cNvPicPr preferRelativeResize="0"/>
          <p:nvPr/>
        </p:nvPicPr>
        <p:blipFill rotWithShape="1">
          <a:blip r:embed="rId3">
            <a:alphaModFix/>
          </a:blip>
          <a:srcRect b="0" l="0" r="0" t="0"/>
          <a:stretch/>
        </p:blipFill>
        <p:spPr>
          <a:xfrm>
            <a:off x="767809" y="1007269"/>
            <a:ext cx="7604451" cy="3773968"/>
          </a:xfrm>
          <a:prstGeom prst="rect">
            <a:avLst/>
          </a:prstGeom>
          <a:noFill/>
          <a:ln>
            <a:noFill/>
          </a:ln>
        </p:spPr>
      </p:pic>
      <p:sp>
        <p:nvSpPr>
          <p:cNvPr id="216" name="Shape 216"/>
          <p:cNvSpPr/>
          <p:nvPr/>
        </p:nvSpPr>
        <p:spPr>
          <a:xfrm>
            <a:off x="121444" y="393406"/>
            <a:ext cx="2771775" cy="4676140"/>
          </a:xfrm>
          <a:prstGeom prst="ellipse">
            <a:avLst/>
          </a:prstGeom>
          <a:noFill/>
          <a:ln cap="flat" cmpd="sng" w="28575">
            <a:solidFill>
              <a:srgbClr val="C00000"/>
            </a:solidFill>
            <a:prstDash val="solid"/>
            <a:miter lim="800000"/>
            <a:headEnd len="med" w="med" type="none"/>
            <a:tailEnd len="med" w="med" type="none"/>
          </a:ln>
        </p:spPr>
        <p:txBody>
          <a:bodyPr anchorCtr="0" anchor="ctr" bIns="34275" lIns="68575" rIns="68575" wrap="square" tIns="34275">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7" name="Shape 217"/>
          <p:cNvSpPr txBox="1"/>
          <p:nvPr/>
        </p:nvSpPr>
        <p:spPr>
          <a:xfrm>
            <a:off x="2743200" y="569857"/>
            <a:ext cx="1003801"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DEVICE 1</a:t>
            </a:r>
          </a:p>
        </p:txBody>
      </p:sp>
      <p:sp>
        <p:nvSpPr>
          <p:cNvPr id="218" name="Shape 218"/>
          <p:cNvSpPr txBox="1"/>
          <p:nvPr/>
        </p:nvSpPr>
        <p:spPr>
          <a:xfrm>
            <a:off x="4752975" y="569857"/>
            <a:ext cx="1003801"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DEVICE 2</a:t>
            </a:r>
          </a:p>
        </p:txBody>
      </p:sp>
      <p:sp>
        <p:nvSpPr>
          <p:cNvPr id="219" name="Shape 219"/>
          <p:cNvSpPr txBox="1"/>
          <p:nvPr/>
        </p:nvSpPr>
        <p:spPr>
          <a:xfrm>
            <a:off x="6853238" y="569856"/>
            <a:ext cx="1003801"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DEVICE 3</a:t>
            </a:r>
          </a:p>
        </p:txBody>
      </p:sp>
      <p:sp>
        <p:nvSpPr>
          <p:cNvPr id="220" name="Shape 220"/>
          <p:cNvSpPr/>
          <p:nvPr/>
        </p:nvSpPr>
        <p:spPr>
          <a:xfrm>
            <a:off x="767809" y="1007269"/>
            <a:ext cx="1571354" cy="1842257"/>
          </a:xfrm>
          <a:prstGeom prst="rect">
            <a:avLst/>
          </a:prstGeom>
          <a:noFill/>
          <a:ln cap="flat" cmpd="sng" w="38100">
            <a:solidFill>
              <a:srgbClr val="FF0000"/>
            </a:solidFill>
            <a:prstDash val="solid"/>
            <a:round/>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1" name="Shape 221"/>
          <p:cNvSpPr txBox="1"/>
          <p:nvPr/>
        </p:nvSpPr>
        <p:spPr>
          <a:xfrm>
            <a:off x="3141407" y="132445"/>
            <a:ext cx="2255746"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Device testing &amp; feedback</a:t>
            </a:r>
          </a:p>
        </p:txBody>
      </p:sp>
      <p:sp>
        <p:nvSpPr>
          <p:cNvPr id="222" name="Shape 222"/>
          <p:cNvSpPr txBox="1"/>
          <p:nvPr/>
        </p:nvSpPr>
        <p:spPr>
          <a:xfrm>
            <a:off x="3240075" y="4714800"/>
            <a:ext cx="5904000" cy="428700"/>
          </a:xfrm>
          <a:prstGeom prst="rect">
            <a:avLst/>
          </a:prstGeom>
          <a:noFill/>
          <a:ln>
            <a:noFill/>
          </a:ln>
        </p:spPr>
        <p:txBody>
          <a:bodyPr anchorCtr="0" anchor="t" bIns="91425" lIns="91425" rIns="91425" wrap="square" tIns="91425">
            <a:noAutofit/>
          </a:bodyPr>
          <a:lstStyle/>
          <a:p>
            <a:pPr lvl="0">
              <a:spcBef>
                <a:spcPts val="0"/>
              </a:spcBef>
              <a:buNone/>
            </a:pPr>
            <a:r>
              <a:rPr lang="en-GB"/>
              <a:t>Example taken from one international consortium decision tree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